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50"/>
  </p:notesMasterIdLst>
  <p:handoutMasterIdLst>
    <p:handoutMasterId r:id="rId51"/>
  </p:handoutMasterIdLst>
  <p:sldIdLst>
    <p:sldId id="312" r:id="rId2"/>
    <p:sldId id="279" r:id="rId3"/>
    <p:sldId id="285" r:id="rId4"/>
    <p:sldId id="335" r:id="rId5"/>
    <p:sldId id="2142532951" r:id="rId6"/>
    <p:sldId id="337" r:id="rId7"/>
    <p:sldId id="2142532952" r:id="rId8"/>
    <p:sldId id="339" r:id="rId9"/>
    <p:sldId id="2142532946" r:id="rId10"/>
    <p:sldId id="2142532909" r:id="rId11"/>
    <p:sldId id="2142532910" r:id="rId12"/>
    <p:sldId id="2142532956" r:id="rId13"/>
    <p:sldId id="2142532934" r:id="rId14"/>
    <p:sldId id="2142532916" r:id="rId15"/>
    <p:sldId id="2142532938" r:id="rId16"/>
    <p:sldId id="2142532939" r:id="rId17"/>
    <p:sldId id="2142532940" r:id="rId18"/>
    <p:sldId id="2142532943" r:id="rId19"/>
    <p:sldId id="2142532945" r:id="rId20"/>
    <p:sldId id="2142532947" r:id="rId21"/>
    <p:sldId id="2142532902" r:id="rId22"/>
    <p:sldId id="2139122388" r:id="rId23"/>
    <p:sldId id="2139122387" r:id="rId24"/>
    <p:sldId id="2139122382" r:id="rId25"/>
    <p:sldId id="2142532920" r:id="rId26"/>
    <p:sldId id="2142532921" r:id="rId27"/>
    <p:sldId id="2142532922" r:id="rId28"/>
    <p:sldId id="2139122390" r:id="rId29"/>
    <p:sldId id="2142532948" r:id="rId30"/>
    <p:sldId id="2142532919" r:id="rId31"/>
    <p:sldId id="2142532923" r:id="rId32"/>
    <p:sldId id="2142532924" r:id="rId33"/>
    <p:sldId id="2142532925" r:id="rId34"/>
    <p:sldId id="2142532927" r:id="rId35"/>
    <p:sldId id="2142532953" r:id="rId36"/>
    <p:sldId id="2142532954" r:id="rId37"/>
    <p:sldId id="2142532955" r:id="rId38"/>
    <p:sldId id="2142532928" r:id="rId39"/>
    <p:sldId id="2142532949" r:id="rId40"/>
    <p:sldId id="2139122392" r:id="rId41"/>
    <p:sldId id="2139122389" r:id="rId42"/>
    <p:sldId id="2139122393" r:id="rId43"/>
    <p:sldId id="2139122395" r:id="rId44"/>
    <p:sldId id="2142532950" r:id="rId45"/>
    <p:sldId id="2142532930" r:id="rId46"/>
    <p:sldId id="2142532932" r:id="rId47"/>
    <p:sldId id="2142532931" r:id="rId48"/>
    <p:sldId id="302" r:id="rId49"/>
  </p:sldIdLst>
  <p:sldSz cx="12192000" cy="6858000"/>
  <p:notesSz cx="6858000" cy="9144000"/>
  <p:embeddedFontLst>
    <p:embeddedFont>
      <p:font typeface="Inter" panose="02000503000000020004" pitchFamily="2" charset="0"/>
      <p:regular r:id="rId52"/>
      <p:bold r:id="rId53"/>
    </p:embeddedFont>
    <p:embeddedFont>
      <p:font typeface="Inter Light" panose="02000503000000020004" pitchFamily="2" charset="0"/>
      <p:regular r:id="rId54"/>
    </p:embeddedFont>
    <p:embeddedFont>
      <p:font typeface="Inter SemiBold" panose="02000503000000020004" pitchFamily="2" charset="0"/>
      <p:regular r:id="rId55"/>
      <p:bold r:id="rId56"/>
    </p:embeddedFont>
    <p:embeddedFont>
      <p:font typeface="Microsoft Sans Serif" panose="020B0604020202020204" pitchFamily="3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83757430-50F8-A54B-919B-A1893C064E0D}">
          <p14:sldIdLst>
            <p14:sldId id="312"/>
          </p14:sldIdLst>
        </p14:section>
        <p14:section name="Title Slides" id="{D3F186D6-FFA7-5D49-8506-D019222D40ED}">
          <p14:sldIdLst>
            <p14:sldId id="279"/>
          </p14:sldIdLst>
        </p14:section>
        <p14:section name="Overview &amp; On-a-Page" id="{F7EAC447-3431-0E40-824A-22DBB2663749}">
          <p14:sldIdLst>
            <p14:sldId id="285"/>
            <p14:sldId id="335"/>
            <p14:sldId id="2142532951"/>
          </p14:sldIdLst>
        </p14:section>
        <p14:section name="System Health" id="{0DA4165C-685C-0A4E-8F46-798F870F2542}">
          <p14:sldIdLst>
            <p14:sldId id="337"/>
            <p14:sldId id="2142532952"/>
          </p14:sldIdLst>
        </p14:section>
        <p14:section name="Untitled Section" id="{8F035FD9-9F8E-49B8-8F36-18646A556EA9}">
          <p14:sldIdLst>
            <p14:sldId id="339"/>
            <p14:sldId id="2142532946"/>
            <p14:sldId id="2142532909"/>
            <p14:sldId id="2142532910"/>
            <p14:sldId id="2142532956"/>
            <p14:sldId id="2142532934"/>
            <p14:sldId id="2142532916"/>
            <p14:sldId id="2142532938"/>
            <p14:sldId id="2142532939"/>
            <p14:sldId id="2142532940"/>
            <p14:sldId id="2142532943"/>
            <p14:sldId id="2142532945"/>
          </p14:sldIdLst>
        </p14:section>
        <p14:section name="Workload Health" id="{FDD4CB13-D57C-49EC-BAE9-C8F858188048}">
          <p14:sldIdLst>
            <p14:sldId id="2142532947"/>
            <p14:sldId id="2142532902"/>
            <p14:sldId id="2139122388"/>
            <p14:sldId id="2139122387"/>
            <p14:sldId id="2139122382"/>
            <p14:sldId id="2142532920"/>
            <p14:sldId id="2142532921"/>
            <p14:sldId id="2142532922"/>
            <p14:sldId id="2139122390"/>
          </p14:sldIdLst>
        </p14:section>
        <p14:section name="Feature Usage" id="{0DE253AE-8CFE-413D-B411-14A4722E6B1B}">
          <p14:sldIdLst>
            <p14:sldId id="2142532948"/>
            <p14:sldId id="2142532919"/>
            <p14:sldId id="2142532923"/>
            <p14:sldId id="2142532924"/>
            <p14:sldId id="2142532925"/>
            <p14:sldId id="2142532927"/>
            <p14:sldId id="2142532953"/>
            <p14:sldId id="2142532954"/>
            <p14:sldId id="2142532955"/>
            <p14:sldId id="2142532928"/>
          </p14:sldIdLst>
        </p14:section>
        <p14:section name="Object Health" id="{1665F3DF-E941-4B92-9FC9-78816FDFE7C0}">
          <p14:sldIdLst>
            <p14:sldId id="2142532949"/>
            <p14:sldId id="2139122392"/>
            <p14:sldId id="2139122389"/>
            <p14:sldId id="2139122393"/>
            <p14:sldId id="2139122395"/>
            <p14:sldId id="2142532950"/>
            <p14:sldId id="2142532930"/>
            <p14:sldId id="2142532932"/>
            <p14:sldId id="2142532931"/>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DAFF"/>
    <a:srgbClr val="04CE7E"/>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77" autoAdjust="0"/>
    <p:restoredTop sz="88520" autoAdjust="0"/>
  </p:normalViewPr>
  <p:slideViewPr>
    <p:cSldViewPr snapToGrid="0">
      <p:cViewPr varScale="1">
        <p:scale>
          <a:sx n="86" d="100"/>
          <a:sy n="86" d="100"/>
        </p:scale>
        <p:origin x="24" y="7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52" d="100"/>
          <a:sy n="52" d="100"/>
        </p:scale>
        <p:origin x="294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940BE6-822E-64E4-1B8E-DA7E8F6DD8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87189AF-1ECF-6BAB-FF9F-5123FC35C2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CB54DF-B86B-46FB-8D6A-C2382CF829E1}" type="datetimeFigureOut">
              <a:rPr lang="en-US" smtClean="0"/>
              <a:t>7/29/2024</a:t>
            </a:fld>
            <a:endParaRPr lang="en-US" dirty="0"/>
          </a:p>
        </p:txBody>
      </p:sp>
      <p:sp>
        <p:nvSpPr>
          <p:cNvPr id="4" name="Footer Placeholder 3">
            <a:extLst>
              <a:ext uri="{FF2B5EF4-FFF2-40B4-BE49-F238E27FC236}">
                <a16:creationId xmlns:a16="http://schemas.microsoft.com/office/drawing/2014/main" id="{EE0B6D8A-B76E-1FE3-CBCB-324306462A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701A8C5-7999-5B2D-A25A-BAC3F6E003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2928F0-F7E2-4432-9CF2-3F469E9D2A06}" type="slidenum">
              <a:rPr lang="en-US" smtClean="0"/>
              <a:t>‹#›</a:t>
            </a:fld>
            <a:endParaRPr lang="en-US" dirty="0"/>
          </a:p>
        </p:txBody>
      </p:sp>
    </p:spTree>
    <p:extLst>
      <p:ext uri="{BB962C8B-B14F-4D97-AF65-F5344CB8AC3E}">
        <p14:creationId xmlns:p14="http://schemas.microsoft.com/office/powerpoint/2010/main" val="3383021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D39379-ACCC-A94F-B10E-ED7DE222C28C}" type="datetimeFigureOut">
              <a:rPr lang="en-US"/>
              <a:t>7/29/2024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CB422-1C33-CB43-B2F9-92730F80FF20}" type="slidenum">
              <a:rPr/>
              <a:t>‹#›</a:t>
            </a:fld>
            <a:endParaRPr lang="en-US" dirty="0"/>
          </a:p>
        </p:txBody>
      </p:sp>
    </p:spTree>
    <p:extLst>
      <p:ext uri="{BB962C8B-B14F-4D97-AF65-F5344CB8AC3E}">
        <p14:creationId xmlns:p14="http://schemas.microsoft.com/office/powerpoint/2010/main" val="1682056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t>Query Count</a:t>
            </a:r>
            <a:r>
              <a:rPr lang="en-GB" sz="1200" dirty="0"/>
              <a:t> refers to the number of queries executed. Each time a query is sent for execution, it is counted as one query. A query can be single or multi-statement.</a:t>
            </a:r>
          </a:p>
          <a:p>
            <a:endParaRPr lang="en-GB" sz="1200" dirty="0"/>
          </a:p>
          <a:p>
            <a:r>
              <a:rPr lang="en-GB" sz="1200" b="1" dirty="0"/>
              <a:t>Statement Count </a:t>
            </a:r>
            <a:r>
              <a:rPr lang="en-GB" sz="1200" dirty="0"/>
              <a:t>refers to the number of individual SQL statements within a single query or transaction. A query or transaction can contain multiple SQL statements, such as Begin Transaction, SELECT, INSERT, End Transaction etc</a:t>
            </a:r>
            <a:r>
              <a:rPr lang="en-GB" sz="1200"/>
              <a:t>. </a:t>
            </a:r>
            <a:endParaRPr lang="en-US" sz="1200"/>
          </a:p>
        </p:txBody>
      </p:sp>
      <p:sp>
        <p:nvSpPr>
          <p:cNvPr id="4" name="Slide Number Placeholder 3"/>
          <p:cNvSpPr>
            <a:spLocks noGrp="1"/>
          </p:cNvSpPr>
          <p:nvPr>
            <p:ph type="sldNum" sz="quarter" idx="5"/>
          </p:nvPr>
        </p:nvSpPr>
        <p:spPr/>
        <p:txBody>
          <a:bodyPr/>
          <a:lstStyle/>
          <a:p>
            <a:fld id="{830CB422-1C33-CB43-B2F9-92730F80FF20}" type="slidenum">
              <a:rPr lang="en-PK" smtClean="0"/>
              <a:t>5</a:t>
            </a:fld>
            <a:endParaRPr lang="en-PK" dirty="0"/>
          </a:p>
        </p:txBody>
      </p:sp>
    </p:spTree>
    <p:extLst>
      <p:ext uri="{BB962C8B-B14F-4D97-AF65-F5344CB8AC3E}">
        <p14:creationId xmlns:p14="http://schemas.microsoft.com/office/powerpoint/2010/main" val="3867667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293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0777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756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2477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819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05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41</a:t>
            </a:fld>
            <a:endParaRPr lang="en-US"/>
          </a:p>
        </p:txBody>
      </p:sp>
    </p:spTree>
    <p:extLst>
      <p:ext uri="{BB962C8B-B14F-4D97-AF65-F5344CB8AC3E}">
        <p14:creationId xmlns:p14="http://schemas.microsoft.com/office/powerpoint/2010/main" val="1460666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database excluded:</a:t>
            </a:r>
          </a:p>
          <a:p>
            <a:endParaRPr lang="en-US" dirty="0"/>
          </a:p>
          <a:p>
            <a:r>
              <a:rPr lang="en-US" dirty="0" err="1"/>
              <a:t>DatabaseName</a:t>
            </a:r>
            <a:r>
              <a:rPr lang="en-US" dirty="0"/>
              <a:t> NOT IN ('All', '</a:t>
            </a:r>
            <a:r>
              <a:rPr lang="en-US" dirty="0" err="1"/>
              <a:t>Crashdumps</a:t>
            </a:r>
            <a:r>
              <a:rPr lang="en-US" dirty="0"/>
              <a:t>', 'DBC', '</a:t>
            </a:r>
            <a:r>
              <a:rPr lang="en-US" dirty="0" err="1"/>
              <a:t>dbcmngr</a:t>
            </a:r>
            <a:r>
              <a:rPr lang="en-US" dirty="0"/>
              <a:t>’, 'Default', '</a:t>
            </a:r>
            <a:r>
              <a:rPr lang="en-US" dirty="0" err="1"/>
              <a:t>External_AP</a:t>
            </a:r>
            <a:r>
              <a:rPr lang="en-US" dirty="0"/>
              <a:t>', 'EXTUSER', '</a:t>
            </a:r>
            <a:r>
              <a:rPr lang="en-US" dirty="0" err="1"/>
              <a:t>LockLogShredder</a:t>
            </a:r>
            <a:r>
              <a:rPr lang="en-US" dirty="0"/>
              <a:t>', 'PUBLIC','</a:t>
            </a:r>
            <a:r>
              <a:rPr lang="en-US" dirty="0" err="1"/>
              <a:t>Sys_Calendar</a:t>
            </a:r>
            <a:r>
              <a:rPr lang="en-US" dirty="0"/>
              <a:t>', '</a:t>
            </a:r>
            <a:r>
              <a:rPr lang="en-US" dirty="0" err="1"/>
              <a:t>SysAdmin</a:t>
            </a:r>
            <a:r>
              <a:rPr lang="en-US" dirty="0"/>
              <a:t>', 'SYSBAR', 'SYSJDBC', 'SYSLIB','</a:t>
            </a:r>
            <a:r>
              <a:rPr lang="en-US" dirty="0" err="1"/>
              <a:t>SystemFe</a:t>
            </a:r>
            <a:r>
              <a:rPr lang="en-US" dirty="0"/>
              <a:t>', 'SYSUDTLIB', 'SYSUIF', 'TD_SERVER_DB', '</a:t>
            </a:r>
            <a:r>
              <a:rPr lang="en-US" dirty="0" err="1"/>
              <a:t>TDStats</a:t>
            </a:r>
            <a:r>
              <a:rPr lang="en-US" dirty="0"/>
              <a:t>','TD_SYSGPL', 'TD_SYSXML', '</a:t>
            </a:r>
            <a:r>
              <a:rPr lang="en-US" dirty="0" err="1"/>
              <a:t>TDMaps</a:t>
            </a:r>
            <a:r>
              <a:rPr lang="en-US" dirty="0"/>
              <a:t>', 'TDPUSER', 'TDQCD','</a:t>
            </a:r>
            <a:r>
              <a:rPr lang="en-US" dirty="0" err="1"/>
              <a:t>tdwm</a:t>
            </a:r>
            <a:r>
              <a:rPr lang="en-US" dirty="0"/>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529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5596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13</a:t>
            </a:fld>
            <a:endParaRPr lang="en-US" dirty="0"/>
          </a:p>
        </p:txBody>
      </p:sp>
    </p:spTree>
    <p:extLst>
      <p:ext uri="{BB962C8B-B14F-4D97-AF65-F5344CB8AC3E}">
        <p14:creationId xmlns:p14="http://schemas.microsoft.com/office/powerpoint/2010/main" val="3594638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18</a:t>
            </a:fld>
            <a:endParaRPr lang="en-US" dirty="0"/>
          </a:p>
        </p:txBody>
      </p:sp>
    </p:spTree>
    <p:extLst>
      <p:ext uri="{BB962C8B-B14F-4D97-AF65-F5344CB8AC3E}">
        <p14:creationId xmlns:p14="http://schemas.microsoft.com/office/powerpoint/2010/main" val="246692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21</a:t>
            </a:fld>
            <a:endParaRPr lang="en-US"/>
          </a:p>
        </p:txBody>
      </p:sp>
    </p:spTree>
    <p:extLst>
      <p:ext uri="{BB962C8B-B14F-4D97-AF65-F5344CB8AC3E}">
        <p14:creationId xmlns:p14="http://schemas.microsoft.com/office/powerpoint/2010/main" val="2834844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853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545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2056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vhc</a:t>
            </a:r>
            <a:r>
              <a:rPr lang="en-US" dirty="0"/>
              <a:t>--</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28</a:t>
            </a:fld>
            <a:endParaRPr lang="en-US"/>
          </a:p>
        </p:txBody>
      </p:sp>
    </p:spTree>
    <p:extLst>
      <p:ext uri="{BB962C8B-B14F-4D97-AF65-F5344CB8AC3E}">
        <p14:creationId xmlns:p14="http://schemas.microsoft.com/office/powerpoint/2010/main" val="27979748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Ref idx="1001">
        <a:schemeClr val="bg1"/>
      </p:bgRef>
    </p:bg>
    <p:spTree>
      <p:nvGrpSpPr>
        <p:cNvPr id="1" name=""/>
        <p:cNvGrpSpPr/>
        <p:nvPr/>
      </p:nvGrpSpPr>
      <p:grpSpPr>
        <a:xfrm>
          <a:off x="0" y="0"/>
          <a:ext cx="0" cy="0"/>
          <a:chOff x="0" y="0"/>
          <a:chExt cx="0" cy="0"/>
        </a:xfrm>
      </p:grpSpPr>
      <p:pic>
        <p:nvPicPr>
          <p:cNvPr id="10" name="Graphic">
            <a:extLst>
              <a:ext uri="{FF2B5EF4-FFF2-40B4-BE49-F238E27FC236}">
                <a16:creationId xmlns:a16="http://schemas.microsoft.com/office/drawing/2014/main" id="{3E78A975-D9E4-6041-AA60-E8C7B6D1C5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25" y="214222"/>
            <a:ext cx="6121948" cy="6643777"/>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939043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168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552297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532D5405-67A0-AD4D-A4B8-BA2CE7E55A95}"/>
              </a:ext>
            </a:extLst>
          </p:cNvPr>
          <p:cNvSpPr>
            <a:spLocks noGrp="1"/>
          </p:cNvSpPr>
          <p:nvPr>
            <p:ph idx="14"/>
          </p:nvPr>
        </p:nvSpPr>
        <p:spPr>
          <a:xfrm>
            <a:off x="6210300" y="2438400"/>
            <a:ext cx="55245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82250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360000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30389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265176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2F1CC4E4-8B4D-FF44-8B8B-C41860B786F6}"/>
              </a:ext>
            </a:extLst>
          </p:cNvPr>
          <p:cNvSpPr>
            <a:spLocks noGrp="1"/>
          </p:cNvSpPr>
          <p:nvPr>
            <p:ph idx="14"/>
          </p:nvPr>
        </p:nvSpPr>
        <p:spPr>
          <a:xfrm>
            <a:off x="3336924" y="2438400"/>
            <a:ext cx="2647315"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C0FCB5A8-8D5E-8D44-A724-08344A21D5FB}"/>
              </a:ext>
            </a:extLst>
          </p:cNvPr>
          <p:cNvSpPr>
            <a:spLocks noGrp="1"/>
          </p:cNvSpPr>
          <p:nvPr>
            <p:ph idx="15"/>
          </p:nvPr>
        </p:nvSpPr>
        <p:spPr>
          <a:xfrm>
            <a:off x="6210300" y="2438400"/>
            <a:ext cx="264922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7A1E9A39-BF26-6444-9BA2-3061D16FEB1F}"/>
              </a:ext>
            </a:extLst>
          </p:cNvPr>
          <p:cNvSpPr>
            <a:spLocks noGrp="1"/>
          </p:cNvSpPr>
          <p:nvPr>
            <p:ph idx="16"/>
          </p:nvPr>
        </p:nvSpPr>
        <p:spPr>
          <a:xfrm>
            <a:off x="9086850" y="2438400"/>
            <a:ext cx="264795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769122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1/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744537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37202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pos="512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2/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7437438"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69684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9317014"/>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5E98C1-843F-DE90-5967-75A554A05FDE}"/>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4" name="Slide Number Placeholder 3">
            <a:extLst>
              <a:ext uri="{FF2B5EF4-FFF2-40B4-BE49-F238E27FC236}">
                <a16:creationId xmlns:a16="http://schemas.microsoft.com/office/drawing/2014/main" id="{D0A96BE7-6152-F277-5551-119903D30A39}"/>
              </a:ext>
            </a:extLst>
          </p:cNvPr>
          <p:cNvSpPr>
            <a:spLocks noGrp="1"/>
          </p:cNvSpPr>
          <p:nvPr>
            <p:ph type="sldNum" sz="quarter" idx="12"/>
          </p:nvPr>
        </p:nvSpPr>
        <p:spPr/>
        <p:txBody>
          <a:bodyPr/>
          <a:lstStyle/>
          <a:p>
            <a:fld id="{0885F5B2-48F7-4F18-A961-C29AAE44EB58}" type="slidenum">
              <a:rPr lang="en-US" smtClean="0"/>
              <a:t>‹#›</a:t>
            </a:fld>
            <a:endParaRPr lang="en-US" dirty="0"/>
          </a:p>
        </p:txBody>
      </p:sp>
    </p:spTree>
    <p:extLst>
      <p:ext uri="{BB962C8B-B14F-4D97-AF65-F5344CB8AC3E}">
        <p14:creationId xmlns:p14="http://schemas.microsoft.com/office/powerpoint/2010/main" val="4243116403"/>
      </p:ext>
    </p:extLst>
  </p:cSld>
  <p:clrMapOvr>
    <a:masterClrMapping/>
  </p:clrMapOvr>
  <p:extLst>
    <p:ext uri="{DCECCB84-F9BA-43D5-87BE-67443E8EF086}">
      <p15:sldGuideLst xmlns:p15="http://schemas.microsoft.com/office/powerpoint/2012/main">
        <p15:guide id="1" orient="horz" pos="37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051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1"/>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5178597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Ref idx="1001">
        <a:schemeClr val="bg1"/>
      </p:bgRef>
    </p:bg>
    <p:spTree>
      <p:nvGrpSpPr>
        <p:cNvPr id="1" name=""/>
        <p:cNvGrpSpPr/>
        <p:nvPr/>
      </p:nvGrpSpPr>
      <p:grpSpPr>
        <a:xfrm>
          <a:off x="0" y="0"/>
          <a:ext cx="0" cy="0"/>
          <a:chOff x="0" y="0"/>
          <a:chExt cx="0" cy="0"/>
        </a:xfrm>
      </p:grpSpPr>
      <p:pic>
        <p:nvPicPr>
          <p:cNvPr id="5" name="Graphic">
            <a:extLst>
              <a:ext uri="{FF2B5EF4-FFF2-40B4-BE49-F238E27FC236}">
                <a16:creationId xmlns:a16="http://schemas.microsoft.com/office/drawing/2014/main" id="{4373D2C2-60ED-7E43-A7C3-9D90356E22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14" y="209305"/>
            <a:ext cx="6126480" cy="6648695"/>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CE55F7B1-D281-5C48-BE07-26F5DCA33A3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9812906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0"/>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3225546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3">
    <p:bg>
      <p:bgRef idx="1001">
        <a:schemeClr val="bg1"/>
      </p:bgRef>
    </p:bg>
    <p:spTree>
      <p:nvGrpSpPr>
        <p:cNvPr id="1" name=""/>
        <p:cNvGrpSpPr/>
        <p:nvPr/>
      </p:nvGrpSpPr>
      <p:grpSpPr>
        <a:xfrm>
          <a:off x="0" y="0"/>
          <a:ext cx="0" cy="0"/>
          <a:chOff x="0" y="0"/>
          <a:chExt cx="0" cy="0"/>
        </a:xfrm>
      </p:grpSpPr>
      <p:sp>
        <p:nvSpPr>
          <p:cNvPr id="13" name="Thrive Graphic">
            <a:extLst>
              <a:ext uri="{FF2B5EF4-FFF2-40B4-BE49-F238E27FC236}">
                <a16:creationId xmlns:a16="http://schemas.microsoft.com/office/drawing/2014/main" id="{E1F63B42-0D22-8E40-915C-0A49F423A783}"/>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7701094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hrive Graphic">
            <a:extLst>
              <a:ext uri="{FF2B5EF4-FFF2-40B4-BE49-F238E27FC236}">
                <a16:creationId xmlns:a16="http://schemas.microsoft.com/office/drawing/2014/main" id="{F71C0FC7-7931-054F-84D3-8BE1CC005B86}"/>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20910819"/>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5">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32346553"/>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6">
    <p:spTree>
      <p:nvGrpSpPr>
        <p:cNvPr id="1" name=""/>
        <p:cNvGrpSpPr/>
        <p:nvPr/>
      </p:nvGrpSpPr>
      <p:grpSpPr>
        <a:xfrm>
          <a:off x="0" y="0"/>
          <a:ext cx="0" cy="0"/>
          <a:chOff x="0" y="0"/>
          <a:chExt cx="0" cy="0"/>
        </a:xfrm>
      </p:grpSpPr>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60286267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7">
    <p:spTree>
      <p:nvGrpSpPr>
        <p:cNvPr id="1" name=""/>
        <p:cNvGrpSpPr/>
        <p:nvPr/>
      </p:nvGrpSpPr>
      <p:grpSpPr>
        <a:xfrm>
          <a:off x="0" y="0"/>
          <a:ext cx="0" cy="0"/>
          <a:chOff x="0" y="0"/>
          <a:chExt cx="0" cy="0"/>
        </a:xfrm>
      </p:grpSpPr>
      <p:pic>
        <p:nvPicPr>
          <p:cNvPr id="11" name="Background">
            <a:extLst>
              <a:ext uri="{FF2B5EF4-FFF2-40B4-BE49-F238E27FC236}">
                <a16:creationId xmlns:a16="http://schemas.microsoft.com/office/drawing/2014/main" id="{95B33452-B753-4847-AFFD-EB80EE67789D}"/>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Box 9">
            <a:extLst>
              <a:ext uri="{FF2B5EF4-FFF2-40B4-BE49-F238E27FC236}">
                <a16:creationId xmlns:a16="http://schemas.microsoft.com/office/drawing/2014/main" id="{D47B44C3-B81B-1748-8142-3F68F78EF526}"/>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60625370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8">
    <p:bg>
      <p:bgRef idx="1001">
        <a:schemeClr val="bg2"/>
      </p:bgRef>
    </p:bg>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929111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9 Ink-Saver">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2987255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B1B5F96B-3AB6-BD46-8483-736A5B16B0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Thrive Graphic">
            <a:extLst>
              <a:ext uri="{FF2B5EF4-FFF2-40B4-BE49-F238E27FC236}">
                <a16:creationId xmlns:a16="http://schemas.microsoft.com/office/drawing/2014/main" id="{6825D9C4-C0DB-A944-85D9-5DFDB1D34DF9}"/>
              </a:ext>
            </a:extLst>
          </p:cNvPr>
          <p:cNvSpPr/>
          <p:nvPr userDrawn="1"/>
        </p:nvSpPr>
        <p:spPr>
          <a:xfrm>
            <a:off x="0" y="0"/>
            <a:ext cx="9634648" cy="6858000"/>
          </a:xfrm>
          <a:custGeom>
            <a:avLst/>
            <a:gdLst>
              <a:gd name="connsiteX0" fmla="*/ 0 w 9634648"/>
              <a:gd name="connsiteY0" fmla="*/ 0 h 6858000"/>
              <a:gd name="connsiteX1" fmla="*/ 6208684 w 9634648"/>
              <a:gd name="connsiteY1" fmla="*/ 0 h 6858000"/>
              <a:gd name="connsiteX2" fmla="*/ 6326576 w 9634648"/>
              <a:gd name="connsiteY2" fmla="*/ 0 h 6858000"/>
              <a:gd name="connsiteX3" fmla="*/ 6326576 w 9634648"/>
              <a:gd name="connsiteY3" fmla="*/ 2984 h 6858000"/>
              <a:gd name="connsiteX4" fmla="*/ 6384984 w 9634648"/>
              <a:gd name="connsiteY4" fmla="*/ 4462 h 6858000"/>
              <a:gd name="connsiteX5" fmla="*/ 9634648 w 9634648"/>
              <a:gd name="connsiteY5" fmla="*/ 3429000 h 6858000"/>
              <a:gd name="connsiteX6" fmla="*/ 6384984 w 9634648"/>
              <a:gd name="connsiteY6" fmla="*/ 6853539 h 6858000"/>
              <a:gd name="connsiteX7" fmla="*/ 6326576 w 9634648"/>
              <a:gd name="connsiteY7" fmla="*/ 6855017 h 6858000"/>
              <a:gd name="connsiteX8" fmla="*/ 6326576 w 9634648"/>
              <a:gd name="connsiteY8" fmla="*/ 6858000 h 6858000"/>
              <a:gd name="connsiteX9" fmla="*/ 6208684 w 9634648"/>
              <a:gd name="connsiteY9" fmla="*/ 6858000 h 6858000"/>
              <a:gd name="connsiteX10" fmla="*/ 0 w 9634648"/>
              <a:gd name="connsiteY10" fmla="*/ 6858000 h 6858000"/>
              <a:gd name="connsiteX11" fmla="*/ 0 w 9634648"/>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34648" h="6858000">
                <a:moveTo>
                  <a:pt x="0" y="0"/>
                </a:moveTo>
                <a:lnTo>
                  <a:pt x="6208684" y="0"/>
                </a:lnTo>
                <a:lnTo>
                  <a:pt x="6326576" y="0"/>
                </a:lnTo>
                <a:lnTo>
                  <a:pt x="6326576" y="2984"/>
                </a:lnTo>
                <a:lnTo>
                  <a:pt x="6384984" y="4462"/>
                </a:lnTo>
                <a:cubicBezTo>
                  <a:pt x="8195160" y="96301"/>
                  <a:pt x="9634648" y="1594397"/>
                  <a:pt x="9634648" y="3429000"/>
                </a:cubicBezTo>
                <a:cubicBezTo>
                  <a:pt x="9634648" y="5263605"/>
                  <a:pt x="8195160" y="6761699"/>
                  <a:pt x="6384984" y="6853539"/>
                </a:cubicBezTo>
                <a:lnTo>
                  <a:pt x="6326576" y="6855017"/>
                </a:lnTo>
                <a:lnTo>
                  <a:pt x="6326576" y="6858000"/>
                </a:lnTo>
                <a:lnTo>
                  <a:pt x="6208684"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65836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229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28" name="Logo">
            <a:extLst>
              <a:ext uri="{FF2B5EF4-FFF2-40B4-BE49-F238E27FC236}">
                <a16:creationId xmlns:a16="http://schemas.microsoft.com/office/drawing/2014/main" id="{17491D78-0FFD-B442-8059-31DEAF559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1" name="TextBox 20">
            <a:extLst>
              <a:ext uri="{FF2B5EF4-FFF2-40B4-BE49-F238E27FC236}">
                <a16:creationId xmlns:a16="http://schemas.microsoft.com/office/drawing/2014/main" id="{E4DDDE9E-5920-B943-8B4E-ECD67EA24B7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364150009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349E73E-2AF7-0348-AB96-84D73F85CDED}"/>
              </a:ext>
            </a:extLst>
          </p:cNvPr>
          <p:cNvSpPr>
            <a:spLocks noGrp="1"/>
          </p:cNvSpPr>
          <p:nvPr>
            <p:ph idx="16"/>
          </p:nvPr>
        </p:nvSpPr>
        <p:spPr>
          <a:xfrm>
            <a:off x="9086850" y="17526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AD940363-E143-3A43-A2DE-DA774B0DF21D}"/>
              </a:ext>
            </a:extLst>
          </p:cNvPr>
          <p:cNvSpPr>
            <a:spLocks noGrp="1"/>
          </p:cNvSpPr>
          <p:nvPr>
            <p:ph idx="20"/>
          </p:nvPr>
        </p:nvSpPr>
        <p:spPr>
          <a:xfrm>
            <a:off x="9086850" y="34290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9861081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Ref idx="1001">
        <a:schemeClr val="bg1"/>
      </p:bgRef>
    </p:bg>
    <p:spTree>
      <p:nvGrpSpPr>
        <p:cNvPr id="1" name=""/>
        <p:cNvGrpSpPr/>
        <p:nvPr/>
      </p:nvGrpSpPr>
      <p:grpSpPr>
        <a:xfrm>
          <a:off x="0" y="0"/>
          <a:ext cx="0" cy="0"/>
          <a:chOff x="0" y="0"/>
          <a:chExt cx="0" cy="0"/>
        </a:xfrm>
      </p:grpSpPr>
      <p:pic>
        <p:nvPicPr>
          <p:cNvPr id="5" name="Background">
            <a:extLst>
              <a:ext uri="{FF2B5EF4-FFF2-40B4-BE49-F238E27FC236}">
                <a16:creationId xmlns:a16="http://schemas.microsoft.com/office/drawing/2014/main" id="{D027DA4B-BB50-5B44-AAC8-29A80E8F43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E1003F7-D320-D84C-8648-5474103055AE}"/>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8542"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5352530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3-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8" name="Picture Placeholder 7">
            <a:extLst>
              <a:ext uri="{FF2B5EF4-FFF2-40B4-BE49-F238E27FC236}">
                <a16:creationId xmlns:a16="http://schemas.microsoft.com/office/drawing/2014/main" id="{940A0D82-461B-E54B-9189-CFAEE99C2550}"/>
              </a:ext>
            </a:extLst>
          </p:cNvPr>
          <p:cNvSpPr>
            <a:spLocks noGrp="1"/>
          </p:cNvSpPr>
          <p:nvPr>
            <p:ph type="pic" sz="quarter" idx="16"/>
          </p:nvPr>
        </p:nvSpPr>
        <p:spPr>
          <a:xfrm>
            <a:off x="457200" y="1752600"/>
            <a:ext cx="1371600" cy="1600200"/>
          </a:xfrm>
          <a:noFill/>
        </p:spPr>
        <p:txBody>
          <a:bodyPr/>
          <a:lstStyle>
            <a:lvl1pPr>
              <a:defRPr sz="1600">
                <a:solidFill>
                  <a:schemeClr val="bg2"/>
                </a:solidFill>
              </a:defRPr>
            </a:lvl1pPr>
          </a:lstStyle>
          <a:p>
            <a:r>
              <a:rPr lang="en-US"/>
              <a:t>Click icon to add picture</a:t>
            </a:r>
          </a:p>
        </p:txBody>
      </p:sp>
      <p:sp>
        <p:nvSpPr>
          <p:cNvPr id="12" name="Picture Placeholder 7">
            <a:extLst>
              <a:ext uri="{FF2B5EF4-FFF2-40B4-BE49-F238E27FC236}">
                <a16:creationId xmlns:a16="http://schemas.microsoft.com/office/drawing/2014/main" id="{39E6DB29-927F-2944-8437-C2244235DF20}"/>
              </a:ext>
            </a:extLst>
          </p:cNvPr>
          <p:cNvSpPr>
            <a:spLocks noGrp="1"/>
          </p:cNvSpPr>
          <p:nvPr>
            <p:ph type="pic" sz="quarter" idx="17"/>
          </p:nvPr>
        </p:nvSpPr>
        <p:spPr>
          <a:xfrm>
            <a:off x="4297363" y="1752600"/>
            <a:ext cx="1371600" cy="1600200"/>
          </a:xfrm>
          <a:noFill/>
        </p:spPr>
        <p:txBody>
          <a:bodyPr/>
          <a:lstStyle>
            <a:lvl1pPr>
              <a:defRPr sz="1600">
                <a:solidFill>
                  <a:schemeClr val="bg2"/>
                </a:solidFill>
              </a:defRPr>
            </a:lvl1pPr>
          </a:lstStyle>
          <a:p>
            <a:r>
              <a:rPr lang="en-US"/>
              <a:t>Click icon to add picture</a:t>
            </a:r>
          </a:p>
        </p:txBody>
      </p:sp>
      <p:sp>
        <p:nvSpPr>
          <p:cNvPr id="13" name="Picture Placeholder 7">
            <a:extLst>
              <a:ext uri="{FF2B5EF4-FFF2-40B4-BE49-F238E27FC236}">
                <a16:creationId xmlns:a16="http://schemas.microsoft.com/office/drawing/2014/main" id="{0EE8E76B-76B8-7146-B8D3-52D66375311D}"/>
              </a:ext>
            </a:extLst>
          </p:cNvPr>
          <p:cNvSpPr>
            <a:spLocks noGrp="1"/>
          </p:cNvSpPr>
          <p:nvPr>
            <p:ph type="pic" sz="quarter" idx="18"/>
          </p:nvPr>
        </p:nvSpPr>
        <p:spPr>
          <a:xfrm>
            <a:off x="8131175" y="1752600"/>
            <a:ext cx="1371600" cy="1600200"/>
          </a:xfrm>
          <a:noFill/>
        </p:spPr>
        <p:txBody>
          <a:bodyPr/>
          <a:lstStyle>
            <a:lvl1pPr>
              <a:defRPr sz="1600">
                <a:solidFill>
                  <a:schemeClr val="bg2"/>
                </a:solidFill>
              </a:defRPr>
            </a:lvl1pPr>
          </a:lstStyle>
          <a:p>
            <a:r>
              <a:rPr lang="en-US"/>
              <a:t>Click icon to add picture</a:t>
            </a:r>
          </a:p>
        </p:txBody>
      </p:sp>
      <p:sp>
        <p:nvSpPr>
          <p:cNvPr id="14" name="Content Placeholder 2">
            <a:extLst>
              <a:ext uri="{FF2B5EF4-FFF2-40B4-BE49-F238E27FC236}">
                <a16:creationId xmlns:a16="http://schemas.microsoft.com/office/drawing/2014/main" id="{4806FAC1-EDBA-0048-80DF-50F1C8E451B3}"/>
              </a:ext>
            </a:extLst>
          </p:cNvPr>
          <p:cNvSpPr>
            <a:spLocks noGrp="1"/>
          </p:cNvSpPr>
          <p:nvPr>
            <p:ph idx="1"/>
          </p:nvPr>
        </p:nvSpPr>
        <p:spPr>
          <a:xfrm>
            <a:off x="457200"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D34985FE-79AD-5742-B9D2-00A4AE2CF299}"/>
              </a:ext>
            </a:extLst>
          </p:cNvPr>
          <p:cNvSpPr>
            <a:spLocks noGrp="1"/>
          </p:cNvSpPr>
          <p:nvPr>
            <p:ph idx="19"/>
          </p:nvPr>
        </p:nvSpPr>
        <p:spPr>
          <a:xfrm>
            <a:off x="4294632"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4FEA213B-A804-EB49-B44C-3AB2199109CF}"/>
              </a:ext>
            </a:extLst>
          </p:cNvPr>
          <p:cNvSpPr>
            <a:spLocks noGrp="1"/>
          </p:cNvSpPr>
          <p:nvPr>
            <p:ph idx="20"/>
          </p:nvPr>
        </p:nvSpPr>
        <p:spPr>
          <a:xfrm>
            <a:off x="8132064"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82715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11" name="Picture Placeholder 7">
            <a:extLst>
              <a:ext uri="{FF2B5EF4-FFF2-40B4-BE49-F238E27FC236}">
                <a16:creationId xmlns:a16="http://schemas.microsoft.com/office/drawing/2014/main" id="{11B74FCF-9B30-9F48-8DD1-890FFF253AB0}"/>
              </a:ext>
            </a:extLst>
          </p:cNvPr>
          <p:cNvSpPr>
            <a:spLocks noGrp="1"/>
          </p:cNvSpPr>
          <p:nvPr>
            <p:ph type="pic" sz="quarter" idx="17"/>
          </p:nvPr>
        </p:nvSpPr>
        <p:spPr>
          <a:xfrm>
            <a:off x="457200" y="1752599"/>
            <a:ext cx="1008529" cy="1188720"/>
          </a:xfrm>
          <a:noFill/>
        </p:spPr>
        <p:txBody>
          <a:bodyPr/>
          <a:lstStyle>
            <a:lvl1pPr>
              <a:defRPr sz="1400">
                <a:solidFill>
                  <a:schemeClr val="bg2"/>
                </a:solidFill>
              </a:defRPr>
            </a:lvl1pPr>
          </a:lstStyle>
          <a:p>
            <a:r>
              <a:rPr lang="en-US"/>
              <a:t>Click icon to add picture</a:t>
            </a:r>
          </a:p>
        </p:txBody>
      </p:sp>
      <p:sp>
        <p:nvSpPr>
          <p:cNvPr id="23" name="Picture Placeholder 7">
            <a:extLst>
              <a:ext uri="{FF2B5EF4-FFF2-40B4-BE49-F238E27FC236}">
                <a16:creationId xmlns:a16="http://schemas.microsoft.com/office/drawing/2014/main" id="{2403E45C-B304-2443-9005-D5021190F791}"/>
              </a:ext>
            </a:extLst>
          </p:cNvPr>
          <p:cNvSpPr>
            <a:spLocks noGrp="1"/>
          </p:cNvSpPr>
          <p:nvPr>
            <p:ph type="pic" sz="quarter" idx="25"/>
          </p:nvPr>
        </p:nvSpPr>
        <p:spPr>
          <a:xfrm>
            <a:off x="3333750" y="1752599"/>
            <a:ext cx="1008529" cy="1188720"/>
          </a:xfrm>
          <a:noFill/>
        </p:spPr>
        <p:txBody>
          <a:bodyPr/>
          <a:lstStyle>
            <a:lvl1pPr>
              <a:defRPr sz="1400">
                <a:solidFill>
                  <a:schemeClr val="bg2"/>
                </a:solidFill>
              </a:defRPr>
            </a:lvl1pPr>
          </a:lstStyle>
          <a:p>
            <a:r>
              <a:rPr lang="en-US"/>
              <a:t>Click icon to add picture</a:t>
            </a:r>
          </a:p>
        </p:txBody>
      </p:sp>
      <p:sp>
        <p:nvSpPr>
          <p:cNvPr id="24" name="Picture Placeholder 7">
            <a:extLst>
              <a:ext uri="{FF2B5EF4-FFF2-40B4-BE49-F238E27FC236}">
                <a16:creationId xmlns:a16="http://schemas.microsoft.com/office/drawing/2014/main" id="{612DF03A-89FC-0741-823D-DF7B23871DD0}"/>
              </a:ext>
            </a:extLst>
          </p:cNvPr>
          <p:cNvSpPr>
            <a:spLocks noGrp="1"/>
          </p:cNvSpPr>
          <p:nvPr>
            <p:ph type="pic" sz="quarter" idx="26"/>
          </p:nvPr>
        </p:nvSpPr>
        <p:spPr>
          <a:xfrm>
            <a:off x="6210300" y="1752599"/>
            <a:ext cx="1008529" cy="1188720"/>
          </a:xfrm>
          <a:noFill/>
        </p:spPr>
        <p:txBody>
          <a:bodyPr/>
          <a:lstStyle>
            <a:lvl1pPr>
              <a:defRPr sz="1400">
                <a:solidFill>
                  <a:schemeClr val="bg2"/>
                </a:solidFill>
              </a:defRPr>
            </a:lvl1pPr>
          </a:lstStyle>
          <a:p>
            <a:r>
              <a:rPr lang="en-US"/>
              <a:t>Click icon to add picture</a:t>
            </a:r>
          </a:p>
        </p:txBody>
      </p:sp>
      <p:sp>
        <p:nvSpPr>
          <p:cNvPr id="25" name="Picture Placeholder 7">
            <a:extLst>
              <a:ext uri="{FF2B5EF4-FFF2-40B4-BE49-F238E27FC236}">
                <a16:creationId xmlns:a16="http://schemas.microsoft.com/office/drawing/2014/main" id="{31669BB4-D2F0-F745-A2EB-3A642B2DCC2B}"/>
              </a:ext>
            </a:extLst>
          </p:cNvPr>
          <p:cNvSpPr>
            <a:spLocks noGrp="1"/>
          </p:cNvSpPr>
          <p:nvPr>
            <p:ph type="pic" sz="quarter" idx="27"/>
          </p:nvPr>
        </p:nvSpPr>
        <p:spPr>
          <a:xfrm>
            <a:off x="9086850" y="1752599"/>
            <a:ext cx="1008529" cy="1188720"/>
          </a:xfrm>
          <a:noFill/>
        </p:spPr>
        <p:txBody>
          <a:bodyPr/>
          <a:lstStyle>
            <a:lvl1pPr>
              <a:defRPr sz="1400">
                <a:solidFill>
                  <a:schemeClr val="bg2"/>
                </a:solidFill>
              </a:defRPr>
            </a:lvl1pPr>
          </a:lstStyle>
          <a:p>
            <a:r>
              <a:rPr lang="en-US"/>
              <a:t>Click icon to add picture</a:t>
            </a:r>
          </a:p>
        </p:txBody>
      </p:sp>
      <p:sp>
        <p:nvSpPr>
          <p:cNvPr id="7" name="Text Placeholder 6">
            <a:extLst>
              <a:ext uri="{FF2B5EF4-FFF2-40B4-BE49-F238E27FC236}">
                <a16:creationId xmlns:a16="http://schemas.microsoft.com/office/drawing/2014/main" id="{AB57FFF7-9D6A-4F49-99C3-5E6DE4E160CD}"/>
              </a:ext>
            </a:extLst>
          </p:cNvPr>
          <p:cNvSpPr>
            <a:spLocks noGrp="1"/>
          </p:cNvSpPr>
          <p:nvPr>
            <p:ph type="body" sz="quarter" idx="28"/>
          </p:nvPr>
        </p:nvSpPr>
        <p:spPr>
          <a:xfrm>
            <a:off x="170078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29" name="Text Placeholder 6">
            <a:extLst>
              <a:ext uri="{FF2B5EF4-FFF2-40B4-BE49-F238E27FC236}">
                <a16:creationId xmlns:a16="http://schemas.microsoft.com/office/drawing/2014/main" id="{B46CD1BD-2AE3-B14F-BAC1-192A25CB9D2F}"/>
              </a:ext>
            </a:extLst>
          </p:cNvPr>
          <p:cNvSpPr>
            <a:spLocks noGrp="1"/>
          </p:cNvSpPr>
          <p:nvPr>
            <p:ph type="body" sz="quarter" idx="29"/>
          </p:nvPr>
        </p:nvSpPr>
        <p:spPr>
          <a:xfrm>
            <a:off x="457606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0" name="Text Placeholder 6">
            <a:extLst>
              <a:ext uri="{FF2B5EF4-FFF2-40B4-BE49-F238E27FC236}">
                <a16:creationId xmlns:a16="http://schemas.microsoft.com/office/drawing/2014/main" id="{758961D3-B37C-8146-BC5F-AA6DBCDFC160}"/>
              </a:ext>
            </a:extLst>
          </p:cNvPr>
          <p:cNvSpPr>
            <a:spLocks noGrp="1"/>
          </p:cNvSpPr>
          <p:nvPr>
            <p:ph type="body" sz="quarter" idx="30"/>
          </p:nvPr>
        </p:nvSpPr>
        <p:spPr>
          <a:xfrm>
            <a:off x="745134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1" name="Text Placeholder 6">
            <a:extLst>
              <a:ext uri="{FF2B5EF4-FFF2-40B4-BE49-F238E27FC236}">
                <a16:creationId xmlns:a16="http://schemas.microsoft.com/office/drawing/2014/main" id="{313A5C6D-A904-5147-A595-DBC94D7A9D6F}"/>
              </a:ext>
            </a:extLst>
          </p:cNvPr>
          <p:cNvSpPr>
            <a:spLocks noGrp="1"/>
          </p:cNvSpPr>
          <p:nvPr>
            <p:ph type="body" sz="quarter" idx="31"/>
          </p:nvPr>
        </p:nvSpPr>
        <p:spPr>
          <a:xfrm>
            <a:off x="1032662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9" name="Text Placeholder 8">
            <a:extLst>
              <a:ext uri="{FF2B5EF4-FFF2-40B4-BE49-F238E27FC236}">
                <a16:creationId xmlns:a16="http://schemas.microsoft.com/office/drawing/2014/main" id="{9C0E2D1B-BED7-2842-B31C-459A38815301}"/>
              </a:ext>
            </a:extLst>
          </p:cNvPr>
          <p:cNvSpPr>
            <a:spLocks noGrp="1"/>
          </p:cNvSpPr>
          <p:nvPr>
            <p:ph type="body" sz="quarter" idx="32"/>
          </p:nvPr>
        </p:nvSpPr>
        <p:spPr>
          <a:xfrm>
            <a:off x="4572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8" name="Text Placeholder 8">
            <a:extLst>
              <a:ext uri="{FF2B5EF4-FFF2-40B4-BE49-F238E27FC236}">
                <a16:creationId xmlns:a16="http://schemas.microsoft.com/office/drawing/2014/main" id="{0CA81593-D432-8141-A769-CEF3DE0EB478}"/>
              </a:ext>
            </a:extLst>
          </p:cNvPr>
          <p:cNvSpPr>
            <a:spLocks noGrp="1"/>
          </p:cNvSpPr>
          <p:nvPr>
            <p:ph type="body" sz="quarter" idx="33"/>
          </p:nvPr>
        </p:nvSpPr>
        <p:spPr>
          <a:xfrm>
            <a:off x="33337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9" name="Text Placeholder 8">
            <a:extLst>
              <a:ext uri="{FF2B5EF4-FFF2-40B4-BE49-F238E27FC236}">
                <a16:creationId xmlns:a16="http://schemas.microsoft.com/office/drawing/2014/main" id="{86629A84-6CF0-B743-82FC-7D9115394335}"/>
              </a:ext>
            </a:extLst>
          </p:cNvPr>
          <p:cNvSpPr>
            <a:spLocks noGrp="1"/>
          </p:cNvSpPr>
          <p:nvPr>
            <p:ph type="body" sz="quarter" idx="34"/>
          </p:nvPr>
        </p:nvSpPr>
        <p:spPr>
          <a:xfrm>
            <a:off x="62103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0" name="Text Placeholder 8">
            <a:extLst>
              <a:ext uri="{FF2B5EF4-FFF2-40B4-BE49-F238E27FC236}">
                <a16:creationId xmlns:a16="http://schemas.microsoft.com/office/drawing/2014/main" id="{33128BF1-DB58-8D40-8F40-06513B4DC92F}"/>
              </a:ext>
            </a:extLst>
          </p:cNvPr>
          <p:cNvSpPr>
            <a:spLocks noGrp="1"/>
          </p:cNvSpPr>
          <p:nvPr>
            <p:ph type="body" sz="quarter" idx="35"/>
          </p:nvPr>
        </p:nvSpPr>
        <p:spPr>
          <a:xfrm>
            <a:off x="90868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1" name="Picture Placeholder 7">
            <a:extLst>
              <a:ext uri="{FF2B5EF4-FFF2-40B4-BE49-F238E27FC236}">
                <a16:creationId xmlns:a16="http://schemas.microsoft.com/office/drawing/2014/main" id="{50F78DE1-F202-5D47-BC77-3D87C5E7595A}"/>
              </a:ext>
            </a:extLst>
          </p:cNvPr>
          <p:cNvSpPr>
            <a:spLocks noGrp="1"/>
          </p:cNvSpPr>
          <p:nvPr>
            <p:ph type="pic" sz="quarter" idx="36"/>
          </p:nvPr>
        </p:nvSpPr>
        <p:spPr>
          <a:xfrm>
            <a:off x="457200" y="4030381"/>
            <a:ext cx="1008529" cy="1188720"/>
          </a:xfrm>
          <a:noFill/>
        </p:spPr>
        <p:txBody>
          <a:bodyPr/>
          <a:lstStyle>
            <a:lvl1pPr>
              <a:defRPr sz="1400">
                <a:solidFill>
                  <a:schemeClr val="bg2"/>
                </a:solidFill>
              </a:defRPr>
            </a:lvl1pPr>
          </a:lstStyle>
          <a:p>
            <a:r>
              <a:rPr lang="en-US"/>
              <a:t>Click icon to add picture</a:t>
            </a:r>
          </a:p>
        </p:txBody>
      </p:sp>
      <p:sp>
        <p:nvSpPr>
          <p:cNvPr id="42" name="Picture Placeholder 7">
            <a:extLst>
              <a:ext uri="{FF2B5EF4-FFF2-40B4-BE49-F238E27FC236}">
                <a16:creationId xmlns:a16="http://schemas.microsoft.com/office/drawing/2014/main" id="{16DF8498-9603-374A-BD3D-3D8ED3688F83}"/>
              </a:ext>
            </a:extLst>
          </p:cNvPr>
          <p:cNvSpPr>
            <a:spLocks noGrp="1"/>
          </p:cNvSpPr>
          <p:nvPr>
            <p:ph type="pic" sz="quarter" idx="37"/>
          </p:nvPr>
        </p:nvSpPr>
        <p:spPr>
          <a:xfrm>
            <a:off x="3333750" y="4030381"/>
            <a:ext cx="1008529" cy="1188720"/>
          </a:xfrm>
          <a:noFill/>
        </p:spPr>
        <p:txBody>
          <a:bodyPr/>
          <a:lstStyle>
            <a:lvl1pPr>
              <a:defRPr sz="1400">
                <a:solidFill>
                  <a:schemeClr val="bg2"/>
                </a:solidFill>
              </a:defRPr>
            </a:lvl1pPr>
          </a:lstStyle>
          <a:p>
            <a:r>
              <a:rPr lang="en-US"/>
              <a:t>Click icon to add picture</a:t>
            </a:r>
          </a:p>
        </p:txBody>
      </p:sp>
      <p:sp>
        <p:nvSpPr>
          <p:cNvPr id="43" name="Picture Placeholder 7">
            <a:extLst>
              <a:ext uri="{FF2B5EF4-FFF2-40B4-BE49-F238E27FC236}">
                <a16:creationId xmlns:a16="http://schemas.microsoft.com/office/drawing/2014/main" id="{0512A737-29F4-F047-8706-FD416E3B4423}"/>
              </a:ext>
            </a:extLst>
          </p:cNvPr>
          <p:cNvSpPr>
            <a:spLocks noGrp="1"/>
          </p:cNvSpPr>
          <p:nvPr>
            <p:ph type="pic" sz="quarter" idx="38"/>
          </p:nvPr>
        </p:nvSpPr>
        <p:spPr>
          <a:xfrm>
            <a:off x="6210300" y="4030381"/>
            <a:ext cx="1008529" cy="1188720"/>
          </a:xfrm>
          <a:noFill/>
        </p:spPr>
        <p:txBody>
          <a:bodyPr/>
          <a:lstStyle>
            <a:lvl1pPr>
              <a:defRPr sz="1400">
                <a:solidFill>
                  <a:schemeClr val="bg2"/>
                </a:solidFill>
              </a:defRPr>
            </a:lvl1pPr>
          </a:lstStyle>
          <a:p>
            <a:r>
              <a:rPr lang="en-US"/>
              <a:t>Click icon to add picture</a:t>
            </a:r>
          </a:p>
        </p:txBody>
      </p:sp>
      <p:sp>
        <p:nvSpPr>
          <p:cNvPr id="44" name="Picture Placeholder 7">
            <a:extLst>
              <a:ext uri="{FF2B5EF4-FFF2-40B4-BE49-F238E27FC236}">
                <a16:creationId xmlns:a16="http://schemas.microsoft.com/office/drawing/2014/main" id="{6C3919F5-68FB-9645-981F-911B4761C5A4}"/>
              </a:ext>
            </a:extLst>
          </p:cNvPr>
          <p:cNvSpPr>
            <a:spLocks noGrp="1"/>
          </p:cNvSpPr>
          <p:nvPr>
            <p:ph type="pic" sz="quarter" idx="39"/>
          </p:nvPr>
        </p:nvSpPr>
        <p:spPr>
          <a:xfrm>
            <a:off x="9086850" y="4030381"/>
            <a:ext cx="1008529" cy="1188720"/>
          </a:xfrm>
          <a:noFill/>
        </p:spPr>
        <p:txBody>
          <a:bodyPr/>
          <a:lstStyle>
            <a:lvl1pPr>
              <a:defRPr sz="1400">
                <a:solidFill>
                  <a:schemeClr val="bg2"/>
                </a:solidFill>
              </a:defRPr>
            </a:lvl1pPr>
          </a:lstStyle>
          <a:p>
            <a:r>
              <a:rPr lang="en-US"/>
              <a:t>Click icon to add picture</a:t>
            </a:r>
          </a:p>
        </p:txBody>
      </p:sp>
      <p:sp>
        <p:nvSpPr>
          <p:cNvPr id="45" name="Text Placeholder 6">
            <a:extLst>
              <a:ext uri="{FF2B5EF4-FFF2-40B4-BE49-F238E27FC236}">
                <a16:creationId xmlns:a16="http://schemas.microsoft.com/office/drawing/2014/main" id="{BFB552EA-68D5-9C4E-84AF-1C457360253A}"/>
              </a:ext>
            </a:extLst>
          </p:cNvPr>
          <p:cNvSpPr>
            <a:spLocks noGrp="1"/>
          </p:cNvSpPr>
          <p:nvPr>
            <p:ph type="body" sz="quarter" idx="40"/>
          </p:nvPr>
        </p:nvSpPr>
        <p:spPr>
          <a:xfrm>
            <a:off x="170078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6" name="Text Placeholder 6">
            <a:extLst>
              <a:ext uri="{FF2B5EF4-FFF2-40B4-BE49-F238E27FC236}">
                <a16:creationId xmlns:a16="http://schemas.microsoft.com/office/drawing/2014/main" id="{7301CD87-76A1-C040-9A0C-2B465D32A7BF}"/>
              </a:ext>
            </a:extLst>
          </p:cNvPr>
          <p:cNvSpPr>
            <a:spLocks noGrp="1"/>
          </p:cNvSpPr>
          <p:nvPr>
            <p:ph type="body" sz="quarter" idx="41"/>
          </p:nvPr>
        </p:nvSpPr>
        <p:spPr>
          <a:xfrm>
            <a:off x="457606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7" name="Text Placeholder 6">
            <a:extLst>
              <a:ext uri="{FF2B5EF4-FFF2-40B4-BE49-F238E27FC236}">
                <a16:creationId xmlns:a16="http://schemas.microsoft.com/office/drawing/2014/main" id="{32B9C53B-81EB-A748-8D62-11E10A4C3684}"/>
              </a:ext>
            </a:extLst>
          </p:cNvPr>
          <p:cNvSpPr>
            <a:spLocks noGrp="1"/>
          </p:cNvSpPr>
          <p:nvPr>
            <p:ph type="body" sz="quarter" idx="42"/>
          </p:nvPr>
        </p:nvSpPr>
        <p:spPr>
          <a:xfrm>
            <a:off x="745134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8" name="Text Placeholder 6">
            <a:extLst>
              <a:ext uri="{FF2B5EF4-FFF2-40B4-BE49-F238E27FC236}">
                <a16:creationId xmlns:a16="http://schemas.microsoft.com/office/drawing/2014/main" id="{9E73DF7C-BD9F-854D-99C4-EF0F911018A5}"/>
              </a:ext>
            </a:extLst>
          </p:cNvPr>
          <p:cNvSpPr>
            <a:spLocks noGrp="1"/>
          </p:cNvSpPr>
          <p:nvPr>
            <p:ph type="body" sz="quarter" idx="43"/>
          </p:nvPr>
        </p:nvSpPr>
        <p:spPr>
          <a:xfrm>
            <a:off x="1032662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9" name="Text Placeholder 8">
            <a:extLst>
              <a:ext uri="{FF2B5EF4-FFF2-40B4-BE49-F238E27FC236}">
                <a16:creationId xmlns:a16="http://schemas.microsoft.com/office/drawing/2014/main" id="{AFFF2737-337F-C94C-8CCD-EDBBBF90CC93}"/>
              </a:ext>
            </a:extLst>
          </p:cNvPr>
          <p:cNvSpPr>
            <a:spLocks noGrp="1"/>
          </p:cNvSpPr>
          <p:nvPr>
            <p:ph type="body" sz="quarter" idx="44"/>
          </p:nvPr>
        </p:nvSpPr>
        <p:spPr>
          <a:xfrm>
            <a:off x="4572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0" name="Text Placeholder 8">
            <a:extLst>
              <a:ext uri="{FF2B5EF4-FFF2-40B4-BE49-F238E27FC236}">
                <a16:creationId xmlns:a16="http://schemas.microsoft.com/office/drawing/2014/main" id="{88EAB263-BD40-724A-A7AA-42191BC14352}"/>
              </a:ext>
            </a:extLst>
          </p:cNvPr>
          <p:cNvSpPr>
            <a:spLocks noGrp="1"/>
          </p:cNvSpPr>
          <p:nvPr>
            <p:ph type="body" sz="quarter" idx="45"/>
          </p:nvPr>
        </p:nvSpPr>
        <p:spPr>
          <a:xfrm>
            <a:off x="33337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1" name="Text Placeholder 8">
            <a:extLst>
              <a:ext uri="{FF2B5EF4-FFF2-40B4-BE49-F238E27FC236}">
                <a16:creationId xmlns:a16="http://schemas.microsoft.com/office/drawing/2014/main" id="{FADB9B56-C8C2-D848-89F7-CADBC54BF4AA}"/>
              </a:ext>
            </a:extLst>
          </p:cNvPr>
          <p:cNvSpPr>
            <a:spLocks noGrp="1"/>
          </p:cNvSpPr>
          <p:nvPr>
            <p:ph type="body" sz="quarter" idx="46"/>
          </p:nvPr>
        </p:nvSpPr>
        <p:spPr>
          <a:xfrm>
            <a:off x="62103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2" name="Text Placeholder 8">
            <a:extLst>
              <a:ext uri="{FF2B5EF4-FFF2-40B4-BE49-F238E27FC236}">
                <a16:creationId xmlns:a16="http://schemas.microsoft.com/office/drawing/2014/main" id="{80FC0408-4D63-7C42-A9B1-E9812ACFC31B}"/>
              </a:ext>
            </a:extLst>
          </p:cNvPr>
          <p:cNvSpPr>
            <a:spLocks noGrp="1"/>
          </p:cNvSpPr>
          <p:nvPr>
            <p:ph type="body" sz="quarter" idx="47"/>
          </p:nvPr>
        </p:nvSpPr>
        <p:spPr>
          <a:xfrm>
            <a:off x="90868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4780070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0" y="0"/>
            <a:ext cx="5029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pic>
        <p:nvPicPr>
          <p:cNvPr id="11" name="Logo">
            <a:extLst>
              <a:ext uri="{FF2B5EF4-FFF2-40B4-BE49-F238E27FC236}">
                <a16:creationId xmlns:a16="http://schemas.microsoft.com/office/drawing/2014/main" id="{28ACF708-566E-C246-9A0D-BD420C83F1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20ECFE5C-15A2-8449-899A-8B2C49FB660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68480787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Dar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5029201" y="0"/>
            <a:ext cx="716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9095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FB51609D-079B-744D-9914-CAA56A3A35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[Optional eyebrow or section title]</a:t>
            </a:r>
          </a:p>
        </p:txBody>
      </p:sp>
      <p:sp>
        <p:nvSpPr>
          <p:cNvPr id="9" name="TextBox 8">
            <a:extLst>
              <a:ext uri="{FF2B5EF4-FFF2-40B4-BE49-F238E27FC236}">
                <a16:creationId xmlns:a16="http://schemas.microsoft.com/office/drawing/2014/main" id="{7A19F526-BF97-8C44-8ADF-28371EBDC298}"/>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4" name="Text Placeholder 3">
            <a:extLst>
              <a:ext uri="{FF2B5EF4-FFF2-40B4-BE49-F238E27FC236}">
                <a16:creationId xmlns:a16="http://schemas.microsoft.com/office/drawing/2014/main" id="{77EED9E6-EB1C-E73A-696D-363D0EDB6345}"/>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328301892"/>
      </p:ext>
    </p:extLst>
  </p:cSld>
  <p:clrMapOvr>
    <a:masterClrMapping/>
  </p:clrMapOvr>
  <p:extLst>
    <p:ext uri="{DCECCB84-F9BA-43D5-87BE-67443E8EF086}">
      <p15:sldGuideLst xmlns:p15="http://schemas.microsoft.com/office/powerpoint/2012/main">
        <p15:guide id="1" orient="horz" pos="648" userDrawn="1">
          <p15:clr>
            <a:srgbClr val="5ACBF0"/>
          </p15:clr>
        </p15:guide>
        <p15:guide id="3" orient="horz" pos="374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35E8F714-7DBE-2749-B7B4-B1B3975363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6"/>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9" name="TextBox 8">
            <a:extLst>
              <a:ext uri="{FF2B5EF4-FFF2-40B4-BE49-F238E27FC236}">
                <a16:creationId xmlns:a16="http://schemas.microsoft.com/office/drawing/2014/main" id="{6828D448-20FF-C249-9C63-7D75BBF51067}"/>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
        <p:nvSpPr>
          <p:cNvPr id="3" name="Text Placeholder 3">
            <a:extLst>
              <a:ext uri="{FF2B5EF4-FFF2-40B4-BE49-F238E27FC236}">
                <a16:creationId xmlns:a16="http://schemas.microsoft.com/office/drawing/2014/main" id="{96F3D15C-A571-80E9-C4E0-FD7928423142}"/>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2064747"/>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3 Ink-Sav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4" name="Text Placeholder 3">
            <a:extLst>
              <a:ext uri="{FF2B5EF4-FFF2-40B4-BE49-F238E27FC236}">
                <a16:creationId xmlns:a16="http://schemas.microsoft.com/office/drawing/2014/main" id="{E364BDE5-C7DB-349E-37A6-8DE6D6C6D3EA}"/>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tx1"/>
                </a:solidFill>
              </a:defRPr>
            </a:lvl1pPr>
            <a:lvl2pPr marL="0" indent="0">
              <a:spcAft>
                <a:spcPts val="1400"/>
              </a:spcAft>
              <a:buNone/>
              <a:defRPr sz="3600">
                <a:solidFill>
                  <a:schemeClr val="tx1"/>
                </a:solidFill>
              </a:defRPr>
            </a:lvl2pPr>
            <a:lvl3pPr marL="0" indent="0">
              <a:spcAft>
                <a:spcPts val="600"/>
              </a:spcAft>
              <a:buFontTx/>
              <a:buNone/>
              <a:defRPr sz="1400">
                <a:solidFill>
                  <a:schemeClr val="tx1"/>
                </a:solidFill>
              </a:defRPr>
            </a:lvl3pPr>
            <a:lvl4pPr marL="274320" indent="0">
              <a:buNone/>
              <a:defRPr/>
            </a:lvl4pPr>
            <a:lvl5pPr>
              <a:spcAft>
                <a:spcPts val="600"/>
              </a:spcAft>
              <a:defRPr sz="1400" i="1">
                <a:solidFill>
                  <a:schemeClr val="tx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1469039510"/>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ive Picture Righ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563880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Footer and slide number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653578"/>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ive Picture Lef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Logo and copyright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6858000" y="266700"/>
            <a:ext cx="4876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6858000" y="1028700"/>
            <a:ext cx="4876800"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6858000" y="2438400"/>
            <a:ext cx="48768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412479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guide id="6" pos="432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Righ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7D07E77-0411-FC4A-9401-3228CD8735CD}"/>
              </a:ext>
            </a:extLst>
          </p:cNvPr>
          <p:cNvSpPr>
            <a:spLocks noGrp="1"/>
          </p:cNvSpPr>
          <p:nvPr>
            <p:ph type="pic" sz="quarter" idx="14"/>
          </p:nvPr>
        </p:nvSpPr>
        <p:spPr>
          <a:xfrm>
            <a:off x="5867400" y="419100"/>
            <a:ext cx="6324600" cy="55245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40100226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guide id="5" orient="horz" pos="2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4">
    <p:bg>
      <p:bgRef idx="1001">
        <a:schemeClr val="bg1"/>
      </p:bgRef>
    </p:bg>
    <p:spTree>
      <p:nvGrpSpPr>
        <p:cNvPr id="1" name=""/>
        <p:cNvGrpSpPr/>
        <p:nvPr/>
      </p:nvGrpSpPr>
      <p:grpSpPr>
        <a:xfrm>
          <a:off x="0" y="0"/>
          <a:ext cx="0" cy="0"/>
          <a:chOff x="0" y="0"/>
          <a:chExt cx="0" cy="0"/>
        </a:xfrm>
      </p:grpSpPr>
      <p:pic>
        <p:nvPicPr>
          <p:cNvPr id="6" name="Background">
            <a:extLst>
              <a:ext uri="{FF2B5EF4-FFF2-40B4-BE49-F238E27FC236}">
                <a16:creationId xmlns:a16="http://schemas.microsoft.com/office/drawing/2014/main" id="{C18DF2D9-8DB2-C549-808A-795EE47210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335F0AE-35E3-3D43-BDE0-31F539CB56B2}"/>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7631433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Blee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0"/>
            <a:ext cx="6324600" cy="68580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244253"/>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2-Up">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3426246"/>
            <a:ext cx="6324600" cy="3431754"/>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8" name="Picture Placeholder 10">
            <a:extLst>
              <a:ext uri="{FF2B5EF4-FFF2-40B4-BE49-F238E27FC236}">
                <a16:creationId xmlns:a16="http://schemas.microsoft.com/office/drawing/2014/main" id="{F1E4F876-109F-C746-8262-163A57AC0AF4}"/>
              </a:ext>
            </a:extLst>
          </p:cNvPr>
          <p:cNvSpPr>
            <a:spLocks noGrp="1"/>
          </p:cNvSpPr>
          <p:nvPr>
            <p:ph type="pic" sz="quarter" idx="15"/>
          </p:nvPr>
        </p:nvSpPr>
        <p:spPr>
          <a:xfrm>
            <a:off x="5867400" y="0"/>
            <a:ext cx="6324600" cy="3431754"/>
          </a:xfrm>
          <a:solidFill>
            <a:srgbClr val="888888"/>
          </a:solidFill>
        </p:spPr>
        <p:txBody>
          <a:bodyPr/>
          <a:lstStyle>
            <a:lvl1pPr algn="ctr">
              <a:defRPr sz="1600" b="1">
                <a:solidFill>
                  <a:srgbClr val="E1E1E1"/>
                </a:solidFill>
              </a:defRPr>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2287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1/2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6096000" y="1752600"/>
            <a:ext cx="56388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
        <p:nvSpPr>
          <p:cNvPr id="8" name="Picture Placeholder 6">
            <a:extLst>
              <a:ext uri="{FF2B5EF4-FFF2-40B4-BE49-F238E27FC236}">
                <a16:creationId xmlns:a16="http://schemas.microsoft.com/office/drawing/2014/main" id="{88E7EE35-D742-524A-B18B-1F699A726FE5}"/>
              </a:ext>
            </a:extLst>
          </p:cNvPr>
          <p:cNvSpPr>
            <a:spLocks noGrp="1"/>
          </p:cNvSpPr>
          <p:nvPr>
            <p:ph type="pic" sz="quarter" idx="15"/>
          </p:nvPr>
        </p:nvSpPr>
        <p:spPr>
          <a:xfrm>
            <a:off x="457200" y="1752600"/>
            <a:ext cx="5638800" cy="4191000"/>
          </a:xfrm>
          <a:solidFill>
            <a:srgbClr val="888888"/>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216276748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4" pos="3840" userDrawn="1">
          <p15:clr>
            <a:srgbClr val="FBAE40"/>
          </p15:clr>
        </p15:guide>
        <p15:guide id="5" orient="horz" pos="3744"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457200" y="1752600"/>
            <a:ext cx="112776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377262948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Pictur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br>
              <a:rPr lang="en-US" dirty="0"/>
            </a:br>
            <a:br>
              <a:rPr lang="en-US" dirty="0"/>
            </a:br>
            <a:br>
              <a:rPr lang="en-US" dirty="0"/>
            </a:br>
            <a:br>
              <a:rPr lang="en-US" dirty="0"/>
            </a:br>
            <a:br>
              <a:rPr lang="en-US" dirty="0"/>
            </a:br>
            <a:r>
              <a:rPr lang="en-US" dirty="0"/>
              <a:t>Click icon to add picture.</a:t>
            </a:r>
            <a:br>
              <a:rPr lang="en-US" dirty="0"/>
            </a:br>
            <a:r>
              <a:rPr lang="en-US" dirty="0"/>
              <a:t>Eyebrow, title, logo, copyright, footer and slide number must sit on top of picture.</a:t>
            </a:r>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pic>
        <p:nvPicPr>
          <p:cNvPr id="8" name="Logo">
            <a:extLst>
              <a:ext uri="{FF2B5EF4-FFF2-40B4-BE49-F238E27FC236}">
                <a16:creationId xmlns:a16="http://schemas.microsoft.com/office/drawing/2014/main" id="{295FE9FB-224D-4A47-ADD8-17E2B1461BA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11" name="TextBox 10">
            <a:extLst>
              <a:ext uri="{FF2B5EF4-FFF2-40B4-BE49-F238E27FC236}">
                <a16:creationId xmlns:a16="http://schemas.microsoft.com/office/drawing/2014/main" id="{7FC18F0B-6718-DE42-B513-8000883024A4}"/>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586334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gn-off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55E79B8E-60AF-5A47-A76F-04EFD108AF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Logo">
            <a:extLst>
              <a:ext uri="{FF2B5EF4-FFF2-40B4-BE49-F238E27FC236}">
                <a16:creationId xmlns:a16="http://schemas.microsoft.com/office/drawing/2014/main" id="{AA79CFCC-33AC-0949-B51B-B82B9F80B0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Box 8">
            <a:extLst>
              <a:ext uri="{FF2B5EF4-FFF2-40B4-BE49-F238E27FC236}">
                <a16:creationId xmlns:a16="http://schemas.microsoft.com/office/drawing/2014/main" id="{9AFE400C-BA34-5E49-9FE5-A80D3832F6BE}"/>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325343076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ign-off 2 Ink-Saver">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1BE907B-31F9-8441-9957-FCD2A28333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Box 6">
            <a:extLst>
              <a:ext uri="{FF2B5EF4-FFF2-40B4-BE49-F238E27FC236}">
                <a16:creationId xmlns:a16="http://schemas.microsoft.com/office/drawing/2014/main" id="{92A52998-C4DA-B44A-A9D0-02D8DAEBA0B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895745660"/>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Logo 1">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2692641215"/>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Logo 2 Ink-Saver">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535882623"/>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ivider-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C45865-706D-F44C-A757-AB917B81EAB7}"/>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4C10A70E-02E0-CD49-AC8A-4D0C1B2D89F4}"/>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39AA7C57-2DB5-3E48-BA66-9948F8E12A42}"/>
              </a:ext>
            </a:extLst>
          </p:cNvPr>
          <p:cNvSpPr/>
          <p:nvPr userDrawn="1"/>
        </p:nvSpPr>
        <p:spPr>
          <a:xfrm>
            <a:off x="311727" y="310394"/>
            <a:ext cx="11565346" cy="6235879"/>
          </a:xfrm>
          <a:prstGeom prst="rect">
            <a:avLst/>
          </a:prstGeom>
          <a:solidFill>
            <a:srgbClr val="F37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8" name="Text Placeholder 10">
            <a:extLst>
              <a:ext uri="{FF2B5EF4-FFF2-40B4-BE49-F238E27FC236}">
                <a16:creationId xmlns:a16="http://schemas.microsoft.com/office/drawing/2014/main" id="{45B385C3-6707-3242-9933-D6320BEE45C1}"/>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3086252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5">
    <p:bg>
      <p:bgRef idx="1001">
        <a:schemeClr val="bg1"/>
      </p:bgRef>
    </p:bg>
    <p:spTree>
      <p:nvGrpSpPr>
        <p:cNvPr id="1" name=""/>
        <p:cNvGrpSpPr/>
        <p:nvPr/>
      </p:nvGrpSpPr>
      <p:grpSpPr>
        <a:xfrm>
          <a:off x="0" y="0"/>
          <a:ext cx="0" cy="0"/>
          <a:chOff x="0" y="0"/>
          <a:chExt cx="0" cy="0"/>
        </a:xfrm>
      </p:grpSpPr>
      <p:pic>
        <p:nvPicPr>
          <p:cNvPr id="18" name="Graphic">
            <a:extLst>
              <a:ext uri="{FF2B5EF4-FFF2-40B4-BE49-F238E27FC236}">
                <a16:creationId xmlns:a16="http://schemas.microsoft.com/office/drawing/2014/main" id="{DCEE08B8-98A2-6041-8ED3-C67B4A3756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253" y="1"/>
            <a:ext cx="56388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A9EC951A-35E5-134F-B201-57C4BB12D59B}"/>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5591886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77531739"/>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7103891"/>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1600200"/>
            <a:ext cx="6988175" cy="4610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Tree>
    <p:extLst>
      <p:ext uri="{BB962C8B-B14F-4D97-AF65-F5344CB8AC3E}">
        <p14:creationId xmlns:p14="http://schemas.microsoft.com/office/powerpoint/2010/main" val="5024411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Solution, Obstacle, Benefit (1v)">
    <p:spTree>
      <p:nvGrpSpPr>
        <p:cNvPr id="1" name=""/>
        <p:cNvGrpSpPr/>
        <p:nvPr/>
      </p:nvGrpSpPr>
      <p:grpSpPr>
        <a:xfrm>
          <a:off x="0" y="0"/>
          <a:ext cx="0" cy="0"/>
          <a:chOff x="0" y="0"/>
          <a:chExt cx="0" cy="0"/>
        </a:xfrm>
      </p:grpSpPr>
      <p:sp>
        <p:nvSpPr>
          <p:cNvPr id="46" name="Freeform 45">
            <a:extLst>
              <a:ext uri="{FF2B5EF4-FFF2-40B4-BE49-F238E27FC236}">
                <a16:creationId xmlns:a16="http://schemas.microsoft.com/office/drawing/2014/main" id="{933771F6-C859-774E-9967-9D788589F2F3}"/>
              </a:ext>
            </a:extLst>
          </p:cNvPr>
          <p:cNvSpPr/>
          <p:nvPr userDrawn="1"/>
        </p:nvSpPr>
        <p:spPr>
          <a:xfrm>
            <a:off x="-1303" y="1"/>
            <a:ext cx="2199208" cy="1414021"/>
          </a:xfrm>
          <a:custGeom>
            <a:avLst/>
            <a:gdLst>
              <a:gd name="connsiteX0" fmla="*/ 0 w 2199208"/>
              <a:gd name="connsiteY0" fmla="*/ 0 h 1414021"/>
              <a:gd name="connsiteX1" fmla="*/ 2185286 w 2199208"/>
              <a:gd name="connsiteY1" fmla="*/ 0 h 1414021"/>
              <a:gd name="connsiteX2" fmla="*/ 2199208 w 2199208"/>
              <a:gd name="connsiteY2" fmla="*/ 134085 h 1414021"/>
              <a:gd name="connsiteX3" fmla="*/ 880883 w 2199208"/>
              <a:gd name="connsiteY3" fmla="*/ 1414021 h 1414021"/>
              <a:gd name="connsiteX4" fmla="*/ 42305 w 2199208"/>
              <a:gd name="connsiteY4" fmla="*/ 1121747 h 1414021"/>
              <a:gd name="connsiteX5" fmla="*/ 0 w 2199208"/>
              <a:gd name="connsiteY5" fmla="*/ 1084416 h 141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9208" h="1414021">
                <a:moveTo>
                  <a:pt x="0" y="0"/>
                </a:moveTo>
                <a:lnTo>
                  <a:pt x="2185286" y="0"/>
                </a:lnTo>
                <a:lnTo>
                  <a:pt x="2199208" y="134085"/>
                </a:lnTo>
                <a:cubicBezTo>
                  <a:pt x="2199208" y="840974"/>
                  <a:pt x="1608974" y="1414021"/>
                  <a:pt x="880883" y="1414021"/>
                </a:cubicBezTo>
                <a:cubicBezTo>
                  <a:pt x="562344" y="1414021"/>
                  <a:pt x="270189" y="1304337"/>
                  <a:pt x="42305" y="1121747"/>
                </a:cubicBezTo>
                <a:lnTo>
                  <a:pt x="0" y="108441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92B5C74D-4BC8-CD4C-A85B-A0CE155A02D7}"/>
              </a:ext>
            </a:extLst>
          </p:cNvPr>
          <p:cNvSpPr/>
          <p:nvPr userDrawn="1"/>
        </p:nvSpPr>
        <p:spPr>
          <a:xfrm>
            <a:off x="-1303" y="855903"/>
            <a:ext cx="3686694" cy="36576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Description</a:t>
            </a:r>
          </a:p>
        </p:txBody>
      </p:sp>
      <p:sp>
        <p:nvSpPr>
          <p:cNvPr id="26" name="Rectangle 25">
            <a:extLst>
              <a:ext uri="{FF2B5EF4-FFF2-40B4-BE49-F238E27FC236}">
                <a16:creationId xmlns:a16="http://schemas.microsoft.com/office/drawing/2014/main" id="{54C3F0E7-0B11-EE4D-B5A5-07D322EF76E9}"/>
              </a:ext>
            </a:extLst>
          </p:cNvPr>
          <p:cNvSpPr/>
          <p:nvPr userDrawn="1"/>
        </p:nvSpPr>
        <p:spPr>
          <a:xfrm>
            <a:off x="-1008" y="1221662"/>
            <a:ext cx="3686399" cy="5643152"/>
          </a:xfrm>
          <a:prstGeom prst="rect">
            <a:avLst/>
          </a:prstGeom>
          <a:solidFill>
            <a:schemeClr val="tx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userDrawn="1">
            <p:ph type="title" hasCustomPrompt="1"/>
          </p:nvPr>
        </p:nvSpPr>
        <p:spPr>
          <a:xfrm>
            <a:off x="2198013" y="4392"/>
            <a:ext cx="8966608" cy="728524"/>
          </a:xfrm>
        </p:spPr>
        <p:txBody>
          <a:bodyPr anchor="b">
            <a:noAutofit/>
          </a:bodyPr>
          <a:lstStyle>
            <a:lvl1pPr>
              <a:defRPr lang="en-US" b="1" smtClean="0">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5" name="Text Placeholder 14">
            <a:extLst>
              <a:ext uri="{FF2B5EF4-FFF2-40B4-BE49-F238E27FC236}">
                <a16:creationId xmlns:a16="http://schemas.microsoft.com/office/drawing/2014/main" id="{C9C07200-E1C4-E34C-9357-18CF7E2FDF0C}"/>
              </a:ext>
            </a:extLst>
          </p:cNvPr>
          <p:cNvSpPr>
            <a:spLocks noGrp="1"/>
          </p:cNvSpPr>
          <p:nvPr userDrawn="1">
            <p:ph type="body" sz="quarter" idx="22" hasCustomPrompt="1"/>
          </p:nvPr>
        </p:nvSpPr>
        <p:spPr>
          <a:xfrm>
            <a:off x="49722" y="1343"/>
            <a:ext cx="2148184" cy="722949"/>
          </a:xfrm>
        </p:spPr>
        <p:txBody>
          <a:bodyPr anchor="b"/>
          <a:lstStyle>
            <a:lvl1pPr marL="0" indent="0">
              <a:buNone/>
              <a:defRPr sz="3100" b="1" cap="none" spc="0">
                <a:ln w="0"/>
                <a:solidFill>
                  <a:schemeClr val="bg1"/>
                </a:solidFill>
                <a:effectLst>
                  <a:outerShdw blurRad="38100" dist="25400" dir="5400000" algn="ctr" rotWithShape="0">
                    <a:srgbClr val="6E747A">
                      <a:alpha val="43000"/>
                    </a:srgbClr>
                  </a:outerShdw>
                </a:effectLst>
                <a:latin typeface="+mn-lt"/>
              </a:defRPr>
            </a:lvl1pPr>
          </a:lstStyle>
          <a:p>
            <a:pPr lvl="0"/>
            <a:r>
              <a:rPr lang="en-US" dirty="0"/>
              <a:t>Priority 1</a:t>
            </a:r>
          </a:p>
        </p:txBody>
      </p:sp>
      <p:sp>
        <p:nvSpPr>
          <p:cNvPr id="70" name="Rectangle 69">
            <a:extLst>
              <a:ext uri="{FF2B5EF4-FFF2-40B4-BE49-F238E27FC236}">
                <a16:creationId xmlns:a16="http://schemas.microsoft.com/office/drawing/2014/main" id="{BBD91956-2D69-A640-B957-FE69D0300F61}"/>
              </a:ext>
            </a:extLst>
          </p:cNvPr>
          <p:cNvSpPr/>
          <p:nvPr userDrawn="1"/>
        </p:nvSpPr>
        <p:spPr>
          <a:xfrm>
            <a:off x="3682702" y="855904"/>
            <a:ext cx="2834640" cy="6020280"/>
          </a:xfrm>
          <a:prstGeom prst="rect">
            <a:avLst/>
          </a:prstGeom>
          <a:solidFill>
            <a:schemeClr val="accent3">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tIns="91440" rIns="0" rtlCol="0" anchor="t"/>
          <a:lstStyle/>
          <a:p>
            <a:endParaRPr lang="en-US" sz="1100" dirty="0">
              <a:solidFill>
                <a:schemeClr val="tx1"/>
              </a:solidFill>
            </a:endParaRPr>
          </a:p>
        </p:txBody>
      </p:sp>
      <p:sp>
        <p:nvSpPr>
          <p:cNvPr id="62" name="Rectangle 61">
            <a:extLst>
              <a:ext uri="{FF2B5EF4-FFF2-40B4-BE49-F238E27FC236}">
                <a16:creationId xmlns:a16="http://schemas.microsoft.com/office/drawing/2014/main" id="{2F0D54AF-D192-964C-9F81-D2591AB131D4}"/>
              </a:ext>
            </a:extLst>
          </p:cNvPr>
          <p:cNvSpPr/>
          <p:nvPr userDrawn="1"/>
        </p:nvSpPr>
        <p:spPr>
          <a:xfrm>
            <a:off x="3685391" y="855903"/>
            <a:ext cx="2834640" cy="365760"/>
          </a:xfrm>
          <a:prstGeom prst="rect">
            <a:avLst/>
          </a:prstGeom>
          <a:solidFill>
            <a:schemeClr val="accent3">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Solution</a:t>
            </a:r>
          </a:p>
        </p:txBody>
      </p:sp>
      <p:sp>
        <p:nvSpPr>
          <p:cNvPr id="71" name="Rectangle 70">
            <a:extLst>
              <a:ext uri="{FF2B5EF4-FFF2-40B4-BE49-F238E27FC236}">
                <a16:creationId xmlns:a16="http://schemas.microsoft.com/office/drawing/2014/main" id="{E48309ED-94AD-0045-8973-DB19607C6D29}"/>
              </a:ext>
            </a:extLst>
          </p:cNvPr>
          <p:cNvSpPr/>
          <p:nvPr userDrawn="1"/>
        </p:nvSpPr>
        <p:spPr>
          <a:xfrm>
            <a:off x="6520031" y="855893"/>
            <a:ext cx="2834640" cy="6020287"/>
          </a:xfrm>
          <a:prstGeom prst="rect">
            <a:avLst/>
          </a:prstGeom>
          <a:solidFill>
            <a:schemeClr val="accent4">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tIns="91440" rIns="0" rtlCol="0" anchor="t"/>
          <a:lstStyle/>
          <a:p>
            <a:endParaRPr lang="en-US" sz="1050" dirty="0">
              <a:solidFill>
                <a:schemeClr val="tx1"/>
              </a:solidFill>
            </a:endParaRPr>
          </a:p>
        </p:txBody>
      </p:sp>
      <p:sp>
        <p:nvSpPr>
          <p:cNvPr id="63" name="Rectangle 62">
            <a:extLst>
              <a:ext uri="{FF2B5EF4-FFF2-40B4-BE49-F238E27FC236}">
                <a16:creationId xmlns:a16="http://schemas.microsoft.com/office/drawing/2014/main" id="{B93A3BC6-7FF5-F547-B1CE-7E127A7369C0}"/>
              </a:ext>
            </a:extLst>
          </p:cNvPr>
          <p:cNvSpPr/>
          <p:nvPr userDrawn="1"/>
        </p:nvSpPr>
        <p:spPr>
          <a:xfrm>
            <a:off x="6520031" y="855903"/>
            <a:ext cx="2834640" cy="365760"/>
          </a:xfrm>
          <a:prstGeom prst="rect">
            <a:avLst/>
          </a:prstGeom>
          <a:solidFill>
            <a:schemeClr val="accent4">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Obstacles</a:t>
            </a:r>
          </a:p>
        </p:txBody>
      </p:sp>
      <p:sp>
        <p:nvSpPr>
          <p:cNvPr id="74" name="Rectangle 73">
            <a:extLst>
              <a:ext uri="{FF2B5EF4-FFF2-40B4-BE49-F238E27FC236}">
                <a16:creationId xmlns:a16="http://schemas.microsoft.com/office/drawing/2014/main" id="{BE3DEE21-1DDB-EE4D-A50A-63D18BD47804}"/>
              </a:ext>
            </a:extLst>
          </p:cNvPr>
          <p:cNvSpPr/>
          <p:nvPr userDrawn="1"/>
        </p:nvSpPr>
        <p:spPr>
          <a:xfrm>
            <a:off x="9357360" y="855903"/>
            <a:ext cx="2834640" cy="6020287"/>
          </a:xfrm>
          <a:prstGeom prst="rect">
            <a:avLst/>
          </a:prstGeom>
          <a:solidFill>
            <a:srgbClr val="CBFFD0"/>
          </a:solidFill>
        </p:spPr>
        <p:style>
          <a:lnRef idx="2">
            <a:schemeClr val="dk1">
              <a:shade val="50000"/>
            </a:schemeClr>
          </a:lnRef>
          <a:fillRef idx="1">
            <a:schemeClr val="dk1"/>
          </a:fillRef>
          <a:effectRef idx="0">
            <a:schemeClr val="dk1"/>
          </a:effectRef>
          <a:fontRef idx="minor">
            <a:schemeClr val="lt1"/>
          </a:fontRef>
        </p:style>
        <p:txBody>
          <a:bodyPr tIns="91440" rIns="0" rtlCol="0" anchor="t"/>
          <a:lstStyle/>
          <a:p>
            <a:endParaRPr lang="en-US" sz="1000" dirty="0">
              <a:solidFill>
                <a:schemeClr val="tx1"/>
              </a:solidFill>
            </a:endParaRPr>
          </a:p>
        </p:txBody>
      </p:sp>
      <p:sp>
        <p:nvSpPr>
          <p:cNvPr id="64" name="Rectangle 63">
            <a:extLst>
              <a:ext uri="{FF2B5EF4-FFF2-40B4-BE49-F238E27FC236}">
                <a16:creationId xmlns:a16="http://schemas.microsoft.com/office/drawing/2014/main" id="{86118900-5D9E-FF41-9965-0F522118DD61}"/>
              </a:ext>
            </a:extLst>
          </p:cNvPr>
          <p:cNvSpPr/>
          <p:nvPr userDrawn="1"/>
        </p:nvSpPr>
        <p:spPr>
          <a:xfrm>
            <a:off x="9357360" y="855903"/>
            <a:ext cx="2834640" cy="365760"/>
          </a:xfrm>
          <a:prstGeom prst="rect">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Benefits</a:t>
            </a:r>
          </a:p>
        </p:txBody>
      </p:sp>
      <p:sp>
        <p:nvSpPr>
          <p:cNvPr id="47" name="Text Placeholder 12">
            <a:extLst>
              <a:ext uri="{FF2B5EF4-FFF2-40B4-BE49-F238E27FC236}">
                <a16:creationId xmlns:a16="http://schemas.microsoft.com/office/drawing/2014/main" id="{BB607B3E-BB2C-CD4F-BEF5-3668BDDC874D}"/>
              </a:ext>
            </a:extLst>
          </p:cNvPr>
          <p:cNvSpPr>
            <a:spLocks noGrp="1"/>
          </p:cNvSpPr>
          <p:nvPr>
            <p:ph type="body" sz="quarter" idx="35"/>
          </p:nvPr>
        </p:nvSpPr>
        <p:spPr>
          <a:xfrm>
            <a:off x="41161" y="1287786"/>
            <a:ext cx="3569185" cy="5510903"/>
          </a:xfrm>
        </p:spPr>
        <p:txBody>
          <a:bodyPr/>
          <a:lstStyle>
            <a:lvl1pPr>
              <a:lnSpc>
                <a:spcPct val="100000"/>
              </a:lnSpc>
              <a:spcBef>
                <a:spcPts val="1600"/>
              </a:spcBef>
              <a:defRPr sz="1800"/>
            </a:lvl1pPr>
            <a:lvl2pPr>
              <a:spcBef>
                <a:spcPts val="200"/>
              </a:spcBef>
              <a:spcAft>
                <a:spcPts val="200"/>
              </a:spcAft>
              <a:defRPr sz="1600"/>
            </a:lvl2pPr>
            <a:lvl3pPr>
              <a:spcBef>
                <a:spcPts val="200"/>
              </a:spcBef>
              <a:spcAft>
                <a:spcPts val="200"/>
              </a:spcAft>
              <a:defRPr sz="1400"/>
            </a:lvl3pPr>
            <a:lvl4pPr>
              <a:spcBef>
                <a:spcPts val="0"/>
              </a:spcBef>
              <a:defRPr sz="1400"/>
            </a:lvl4pPr>
            <a:lvl5pPr>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12">
            <a:extLst>
              <a:ext uri="{FF2B5EF4-FFF2-40B4-BE49-F238E27FC236}">
                <a16:creationId xmlns:a16="http://schemas.microsoft.com/office/drawing/2014/main" id="{C8007675-33A0-164C-8205-966261CFD7B7}"/>
              </a:ext>
            </a:extLst>
          </p:cNvPr>
          <p:cNvSpPr>
            <a:spLocks noGrp="1"/>
          </p:cNvSpPr>
          <p:nvPr>
            <p:ph type="body" sz="quarter" idx="38"/>
          </p:nvPr>
        </p:nvSpPr>
        <p:spPr>
          <a:xfrm>
            <a:off x="3707959" y="1263717"/>
            <a:ext cx="2784127" cy="5577027"/>
          </a:xfrm>
        </p:spPr>
        <p:txBody>
          <a:bodyPr numCol="2"/>
          <a:lstStyle>
            <a:lvl1pPr>
              <a:lnSpc>
                <a:spcPct val="100000"/>
              </a:lnSpc>
              <a:spcBef>
                <a:spcPts val="1000"/>
              </a:spcBef>
              <a:defRPr sz="1600"/>
            </a:lvl1pPr>
            <a:lvl2pPr>
              <a:spcBef>
                <a:spcPts val="200"/>
              </a:spcBef>
              <a:spcAft>
                <a:spcPts val="200"/>
              </a:spcAft>
              <a:defRPr sz="1400"/>
            </a:lvl2pPr>
            <a:lvl3pPr>
              <a:spcBef>
                <a:spcPts val="200"/>
              </a:spcBef>
              <a:spcAft>
                <a:spcPts val="200"/>
              </a:spcAft>
              <a:defRPr sz="1200"/>
            </a:lvl3pPr>
            <a:lvl4pPr>
              <a:spcBef>
                <a:spcPts val="0"/>
              </a:spcBef>
              <a:defRPr sz="1200"/>
            </a:lvl4pPr>
            <a:lvl5pPr>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2">
            <a:extLst>
              <a:ext uri="{FF2B5EF4-FFF2-40B4-BE49-F238E27FC236}">
                <a16:creationId xmlns:a16="http://schemas.microsoft.com/office/drawing/2014/main" id="{49971155-2D86-5849-837F-0EE71AD53DDA}"/>
              </a:ext>
            </a:extLst>
          </p:cNvPr>
          <p:cNvSpPr>
            <a:spLocks noGrp="1"/>
          </p:cNvSpPr>
          <p:nvPr>
            <p:ph type="body" sz="quarter" idx="40"/>
          </p:nvPr>
        </p:nvSpPr>
        <p:spPr>
          <a:xfrm>
            <a:off x="6539910" y="1263717"/>
            <a:ext cx="2784127" cy="5577027"/>
          </a:xfrm>
        </p:spPr>
        <p:txBody>
          <a:bodyPr numCol="2"/>
          <a:lstStyle>
            <a:lvl1pPr>
              <a:lnSpc>
                <a:spcPct val="100000"/>
              </a:lnSpc>
              <a:spcBef>
                <a:spcPts val="1000"/>
              </a:spcBef>
              <a:defRPr sz="1600"/>
            </a:lvl1pPr>
            <a:lvl2pPr>
              <a:spcBef>
                <a:spcPts val="200"/>
              </a:spcBef>
              <a:spcAft>
                <a:spcPts val="200"/>
              </a:spcAft>
              <a:defRPr sz="1400"/>
            </a:lvl2pPr>
            <a:lvl3pPr>
              <a:spcBef>
                <a:spcPts val="200"/>
              </a:spcBef>
              <a:spcAft>
                <a:spcPts val="200"/>
              </a:spcAft>
              <a:defRPr sz="1200"/>
            </a:lvl3pPr>
            <a:lvl4pPr>
              <a:spcBef>
                <a:spcPts val="0"/>
              </a:spcBef>
              <a:defRPr sz="1200"/>
            </a:lvl4pPr>
            <a:lvl5pPr>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12">
            <a:extLst>
              <a:ext uri="{FF2B5EF4-FFF2-40B4-BE49-F238E27FC236}">
                <a16:creationId xmlns:a16="http://schemas.microsoft.com/office/drawing/2014/main" id="{9EA3BA70-F19F-8F44-8523-3AD451996B48}"/>
              </a:ext>
            </a:extLst>
          </p:cNvPr>
          <p:cNvSpPr>
            <a:spLocks noGrp="1"/>
          </p:cNvSpPr>
          <p:nvPr>
            <p:ph type="body" sz="quarter" idx="41"/>
          </p:nvPr>
        </p:nvSpPr>
        <p:spPr>
          <a:xfrm>
            <a:off x="9382616" y="1249631"/>
            <a:ext cx="2784127" cy="5577027"/>
          </a:xfrm>
        </p:spPr>
        <p:txBody>
          <a:bodyPr numCol="2"/>
          <a:lstStyle>
            <a:lvl1pPr>
              <a:lnSpc>
                <a:spcPct val="100000"/>
              </a:lnSpc>
              <a:spcBef>
                <a:spcPts val="1000"/>
              </a:spcBef>
              <a:defRPr sz="1600"/>
            </a:lvl1pPr>
            <a:lvl2pPr>
              <a:spcBef>
                <a:spcPts val="200"/>
              </a:spcBef>
              <a:spcAft>
                <a:spcPts val="200"/>
              </a:spcAft>
              <a:defRPr sz="1400"/>
            </a:lvl2pPr>
            <a:lvl3pPr>
              <a:spcBef>
                <a:spcPts val="200"/>
              </a:spcBef>
              <a:spcAft>
                <a:spcPts val="200"/>
              </a:spcAft>
              <a:defRPr sz="1200"/>
            </a:lvl3pPr>
            <a:lvl4pPr>
              <a:spcBef>
                <a:spcPts val="0"/>
              </a:spcBef>
              <a:defRPr sz="1200"/>
            </a:lvl4pPr>
            <a:lvl5pPr>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5336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meline (Jan-Dec, 3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grpSp>
        <p:nvGrpSpPr>
          <p:cNvPr id="3" name="Group 2">
            <a:extLst>
              <a:ext uri="{FF2B5EF4-FFF2-40B4-BE49-F238E27FC236}">
                <a16:creationId xmlns:a16="http://schemas.microsoft.com/office/drawing/2014/main" id="{A01065EA-F2AD-D048-92A0-89675785BA2A}"/>
              </a:ext>
            </a:extLst>
          </p:cNvPr>
          <p:cNvGrpSpPr/>
          <p:nvPr userDrawn="1"/>
        </p:nvGrpSpPr>
        <p:grpSpPr>
          <a:xfrm>
            <a:off x="-8053" y="1148528"/>
            <a:ext cx="12213770" cy="5709472"/>
            <a:chOff x="-10885" y="1148528"/>
            <a:chExt cx="12213770" cy="5709472"/>
          </a:xfrm>
        </p:grpSpPr>
        <p:sp>
          <p:nvSpPr>
            <p:cNvPr id="4" name="Rectangle 3">
              <a:extLst>
                <a:ext uri="{FF2B5EF4-FFF2-40B4-BE49-F238E27FC236}">
                  <a16:creationId xmlns:a16="http://schemas.microsoft.com/office/drawing/2014/main" id="{5205079B-9582-7646-B000-98076647FE0E}"/>
                </a:ext>
              </a:extLst>
            </p:cNvPr>
            <p:cNvSpPr/>
            <p:nvPr/>
          </p:nvSpPr>
          <p:spPr>
            <a:xfrm>
              <a:off x="103185" y="6248092"/>
              <a:ext cx="12083151" cy="542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7CC5520-A154-A349-860A-997AAACA06DA}"/>
                </a:ext>
              </a:extLst>
            </p:cNvPr>
            <p:cNvSpPr/>
            <p:nvPr/>
          </p:nvSpPr>
          <p:spPr>
            <a:xfrm>
              <a:off x="-10885" y="1510930"/>
              <a:ext cx="12202885" cy="173736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B8E21B-0B3B-5645-9F46-41AE6D29F57A}"/>
                </a:ext>
              </a:extLst>
            </p:cNvPr>
            <p:cNvSpPr/>
            <p:nvPr/>
          </p:nvSpPr>
          <p:spPr>
            <a:xfrm>
              <a:off x="-1"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ACB10CD-9D86-EA42-AE15-E4AB1D2619C4}"/>
                </a:ext>
              </a:extLst>
            </p:cNvPr>
            <p:cNvSpPr/>
            <p:nvPr/>
          </p:nvSpPr>
          <p:spPr>
            <a:xfrm>
              <a:off x="1015999" y="1551297"/>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75E9D5C-920C-A84C-A909-6F9CE052C8B2}"/>
                </a:ext>
              </a:extLst>
            </p:cNvPr>
            <p:cNvSpPr/>
            <p:nvPr/>
          </p:nvSpPr>
          <p:spPr>
            <a:xfrm>
              <a:off x="2031999" y="1550862"/>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4BF6EF-DFFA-C84F-8CDA-B5606DE0C2BC}"/>
                </a:ext>
              </a:extLst>
            </p:cNvPr>
            <p:cNvSpPr/>
            <p:nvPr/>
          </p:nvSpPr>
          <p:spPr>
            <a:xfrm>
              <a:off x="3047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31A735-87EE-3A49-83F4-AA4BBC313F93}"/>
                </a:ext>
              </a:extLst>
            </p:cNvPr>
            <p:cNvSpPr/>
            <p:nvPr/>
          </p:nvSpPr>
          <p:spPr>
            <a:xfrm>
              <a:off x="4063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BA88B1-2141-A441-BEA1-22B74C8CA843}"/>
                </a:ext>
              </a:extLst>
            </p:cNvPr>
            <p:cNvSpPr/>
            <p:nvPr/>
          </p:nvSpPr>
          <p:spPr>
            <a:xfrm>
              <a:off x="5079999" y="1550862"/>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9EA048-8F83-D445-A98E-CB072EC76691}"/>
                </a:ext>
              </a:extLst>
            </p:cNvPr>
            <p:cNvSpPr/>
            <p:nvPr/>
          </p:nvSpPr>
          <p:spPr>
            <a:xfrm>
              <a:off x="6095999" y="1550424"/>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C7F5E-0BA7-3B48-B1E4-C4A45F9E9AF8}"/>
                </a:ext>
              </a:extLst>
            </p:cNvPr>
            <p:cNvSpPr/>
            <p:nvPr/>
          </p:nvSpPr>
          <p:spPr>
            <a:xfrm>
              <a:off x="7111999" y="1549986"/>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517A225-05BA-534E-ACDE-F9ECC5E77A6C}"/>
                </a:ext>
              </a:extLst>
            </p:cNvPr>
            <p:cNvSpPr/>
            <p:nvPr/>
          </p:nvSpPr>
          <p:spPr>
            <a:xfrm>
              <a:off x="8127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F8CA6E-F897-0243-89E9-914FA8C935FA}"/>
                </a:ext>
              </a:extLst>
            </p:cNvPr>
            <p:cNvSpPr/>
            <p:nvPr/>
          </p:nvSpPr>
          <p:spPr>
            <a:xfrm>
              <a:off x="9143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842988-08DC-D048-B8F0-3A6DBA87B0FC}"/>
                </a:ext>
              </a:extLst>
            </p:cNvPr>
            <p:cNvSpPr/>
            <p:nvPr/>
          </p:nvSpPr>
          <p:spPr>
            <a:xfrm>
              <a:off x="10159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1A7362-FBA5-1B4C-A71F-8C4ADEE128D3}"/>
                </a:ext>
              </a:extLst>
            </p:cNvPr>
            <p:cNvSpPr/>
            <p:nvPr/>
          </p:nvSpPr>
          <p:spPr>
            <a:xfrm>
              <a:off x="11175999" y="1551300"/>
              <a:ext cx="1016000" cy="53067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8BD6CC-352D-D942-9519-A44339B49AC6}"/>
                </a:ext>
              </a:extLst>
            </p:cNvPr>
            <p:cNvSpPr/>
            <p:nvPr/>
          </p:nvSpPr>
          <p:spPr>
            <a:xfrm>
              <a:off x="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Jan</a:t>
              </a:r>
            </a:p>
          </p:txBody>
        </p:sp>
        <p:sp>
          <p:nvSpPr>
            <p:cNvPr id="19" name="Rectangle 18">
              <a:extLst>
                <a:ext uri="{FF2B5EF4-FFF2-40B4-BE49-F238E27FC236}">
                  <a16:creationId xmlns:a16="http://schemas.microsoft.com/office/drawing/2014/main" id="{760B7B73-662B-AB42-97E4-946F5F103375}"/>
                </a:ext>
              </a:extLst>
            </p:cNvPr>
            <p:cNvSpPr/>
            <p:nvPr/>
          </p:nvSpPr>
          <p:spPr>
            <a:xfrm>
              <a:off x="1016000" y="1149839"/>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Feb</a:t>
              </a:r>
            </a:p>
          </p:txBody>
        </p:sp>
        <p:sp>
          <p:nvSpPr>
            <p:cNvPr id="20" name="Rectangle 19">
              <a:extLst>
                <a:ext uri="{FF2B5EF4-FFF2-40B4-BE49-F238E27FC236}">
                  <a16:creationId xmlns:a16="http://schemas.microsoft.com/office/drawing/2014/main" id="{8F3BF4EC-AC4C-D443-98B4-35EB6EB7D128}"/>
                </a:ext>
              </a:extLst>
            </p:cNvPr>
            <p:cNvSpPr/>
            <p:nvPr/>
          </p:nvSpPr>
          <p:spPr>
            <a:xfrm>
              <a:off x="2032000" y="1149403"/>
              <a:ext cx="1016000" cy="402805"/>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Mar</a:t>
              </a:r>
            </a:p>
          </p:txBody>
        </p:sp>
        <p:sp>
          <p:nvSpPr>
            <p:cNvPr id="21" name="Rectangle 20">
              <a:extLst>
                <a:ext uri="{FF2B5EF4-FFF2-40B4-BE49-F238E27FC236}">
                  <a16:creationId xmlns:a16="http://schemas.microsoft.com/office/drawing/2014/main" id="{E7510CD1-0C50-E940-A812-15CAE25ED399}"/>
                </a:ext>
              </a:extLst>
            </p:cNvPr>
            <p:cNvSpPr/>
            <p:nvPr/>
          </p:nvSpPr>
          <p:spPr>
            <a:xfrm>
              <a:off x="3048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Apr</a:t>
              </a:r>
            </a:p>
          </p:txBody>
        </p:sp>
        <p:sp>
          <p:nvSpPr>
            <p:cNvPr id="22" name="Rectangle 21">
              <a:extLst>
                <a:ext uri="{FF2B5EF4-FFF2-40B4-BE49-F238E27FC236}">
                  <a16:creationId xmlns:a16="http://schemas.microsoft.com/office/drawing/2014/main" id="{A5AE63E2-276F-1148-81D3-E8DA5A108313}"/>
                </a:ext>
              </a:extLst>
            </p:cNvPr>
            <p:cNvSpPr/>
            <p:nvPr/>
          </p:nvSpPr>
          <p:spPr>
            <a:xfrm>
              <a:off x="4064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May</a:t>
              </a:r>
            </a:p>
          </p:txBody>
        </p:sp>
        <p:sp>
          <p:nvSpPr>
            <p:cNvPr id="23" name="Rectangle 22">
              <a:extLst>
                <a:ext uri="{FF2B5EF4-FFF2-40B4-BE49-F238E27FC236}">
                  <a16:creationId xmlns:a16="http://schemas.microsoft.com/office/drawing/2014/main" id="{21205AA8-43B0-5640-815B-6C071D0E01B8}"/>
                </a:ext>
              </a:extLst>
            </p:cNvPr>
            <p:cNvSpPr/>
            <p:nvPr/>
          </p:nvSpPr>
          <p:spPr>
            <a:xfrm>
              <a:off x="5080000" y="1149404"/>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Jun</a:t>
              </a:r>
            </a:p>
          </p:txBody>
        </p:sp>
        <p:sp>
          <p:nvSpPr>
            <p:cNvPr id="24" name="Rectangle 23">
              <a:extLst>
                <a:ext uri="{FF2B5EF4-FFF2-40B4-BE49-F238E27FC236}">
                  <a16:creationId xmlns:a16="http://schemas.microsoft.com/office/drawing/2014/main" id="{64B141EC-A09F-2944-AC6B-4F3B20DFB679}"/>
                </a:ext>
              </a:extLst>
            </p:cNvPr>
            <p:cNvSpPr/>
            <p:nvPr/>
          </p:nvSpPr>
          <p:spPr>
            <a:xfrm>
              <a:off x="6096000" y="1148966"/>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Jul</a:t>
              </a:r>
            </a:p>
          </p:txBody>
        </p:sp>
        <p:sp>
          <p:nvSpPr>
            <p:cNvPr id="25" name="Rectangle 24">
              <a:extLst>
                <a:ext uri="{FF2B5EF4-FFF2-40B4-BE49-F238E27FC236}">
                  <a16:creationId xmlns:a16="http://schemas.microsoft.com/office/drawing/2014/main" id="{7402BE81-05AA-ED4E-AAAC-7C62F382D1E7}"/>
                </a:ext>
              </a:extLst>
            </p:cNvPr>
            <p:cNvSpPr/>
            <p:nvPr/>
          </p:nvSpPr>
          <p:spPr>
            <a:xfrm>
              <a:off x="7112000" y="1148528"/>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Aug</a:t>
              </a:r>
            </a:p>
          </p:txBody>
        </p:sp>
        <p:sp>
          <p:nvSpPr>
            <p:cNvPr id="26" name="Rectangle 25">
              <a:extLst>
                <a:ext uri="{FF2B5EF4-FFF2-40B4-BE49-F238E27FC236}">
                  <a16:creationId xmlns:a16="http://schemas.microsoft.com/office/drawing/2014/main" id="{6945B892-830E-A945-B839-3F69D79C6F4E}"/>
                </a:ext>
              </a:extLst>
            </p:cNvPr>
            <p:cNvSpPr/>
            <p:nvPr/>
          </p:nvSpPr>
          <p:spPr>
            <a:xfrm>
              <a:off x="8128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Sep</a:t>
              </a:r>
            </a:p>
          </p:txBody>
        </p:sp>
        <p:sp>
          <p:nvSpPr>
            <p:cNvPr id="27" name="Rectangle 26">
              <a:extLst>
                <a:ext uri="{FF2B5EF4-FFF2-40B4-BE49-F238E27FC236}">
                  <a16:creationId xmlns:a16="http://schemas.microsoft.com/office/drawing/2014/main" id="{CEED1288-8490-F04C-9D91-CA9CEE53F2ED}"/>
                </a:ext>
              </a:extLst>
            </p:cNvPr>
            <p:cNvSpPr/>
            <p:nvPr/>
          </p:nvSpPr>
          <p:spPr>
            <a:xfrm>
              <a:off x="9144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Oct</a:t>
              </a:r>
            </a:p>
          </p:txBody>
        </p:sp>
        <p:sp>
          <p:nvSpPr>
            <p:cNvPr id="28" name="Rectangle 27">
              <a:extLst>
                <a:ext uri="{FF2B5EF4-FFF2-40B4-BE49-F238E27FC236}">
                  <a16:creationId xmlns:a16="http://schemas.microsoft.com/office/drawing/2014/main" id="{67CDEB9B-EB70-4C42-AF8A-DCFDA4AAE0F8}"/>
                </a:ext>
              </a:extLst>
            </p:cNvPr>
            <p:cNvSpPr/>
            <p:nvPr/>
          </p:nvSpPr>
          <p:spPr>
            <a:xfrm>
              <a:off x="10160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Nov</a:t>
              </a:r>
            </a:p>
          </p:txBody>
        </p:sp>
        <p:sp>
          <p:nvSpPr>
            <p:cNvPr id="29" name="Rectangle 28">
              <a:extLst>
                <a:ext uri="{FF2B5EF4-FFF2-40B4-BE49-F238E27FC236}">
                  <a16:creationId xmlns:a16="http://schemas.microsoft.com/office/drawing/2014/main" id="{BEC3062A-C25D-914F-84DD-2FCBBDC98325}"/>
                </a:ext>
              </a:extLst>
            </p:cNvPr>
            <p:cNvSpPr/>
            <p:nvPr/>
          </p:nvSpPr>
          <p:spPr>
            <a:xfrm>
              <a:off x="11176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Dec</a:t>
              </a:r>
            </a:p>
          </p:txBody>
        </p:sp>
        <p:sp>
          <p:nvSpPr>
            <p:cNvPr id="30" name="Rectangle 29">
              <a:extLst>
                <a:ext uri="{FF2B5EF4-FFF2-40B4-BE49-F238E27FC236}">
                  <a16:creationId xmlns:a16="http://schemas.microsoft.com/office/drawing/2014/main" id="{14013BDB-06BF-2C43-A608-D453038322A2}"/>
                </a:ext>
              </a:extLst>
            </p:cNvPr>
            <p:cNvSpPr/>
            <p:nvPr/>
          </p:nvSpPr>
          <p:spPr>
            <a:xfrm>
              <a:off x="-1" y="3302720"/>
              <a:ext cx="12202885" cy="1737360"/>
            </a:xfrm>
            <a:prstGeom prst="rect">
              <a:avLst/>
            </a:prstGeom>
            <a:solidFill>
              <a:schemeClr val="accent5">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AACCDF5-4C13-E341-B942-5008BF9ECF62}"/>
                </a:ext>
              </a:extLst>
            </p:cNvPr>
            <p:cNvSpPr/>
            <p:nvPr/>
          </p:nvSpPr>
          <p:spPr>
            <a:xfrm>
              <a:off x="0" y="5094510"/>
              <a:ext cx="12202885" cy="1737360"/>
            </a:xfrm>
            <a:prstGeom prst="rect">
              <a:avLst/>
            </a:prstGeom>
            <a:solidFill>
              <a:schemeClr val="accent4">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10949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6">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081A83-1FE8-E246-B362-5906D6414308}"/>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r>
              <a:rPr lang="en-US" dirty="0"/>
              <a:t>Select this picture placeholder, </a:t>
            </a:r>
            <a:br>
              <a:rPr lang="en-US" dirty="0"/>
            </a:br>
            <a:r>
              <a:rPr lang="en-US" dirty="0"/>
              <a:t>then go to Insert tab &gt; Pictures to add picture.</a:t>
            </a:r>
            <a:br>
              <a:rPr lang="en-US" dirty="0"/>
            </a:br>
            <a:r>
              <a:rPr lang="en-US" dirty="0"/>
              <a:t>Date, title, subtitle, logo and footer must sit on top of picture.</a:t>
            </a:r>
          </a:p>
          <a:p>
            <a:endParaRPr lang="en-US" dirty="0"/>
          </a:p>
          <a:p>
            <a:endParaRPr lang="en-US" dirty="0"/>
          </a:p>
        </p:txBody>
      </p:sp>
      <p:pic>
        <p:nvPicPr>
          <p:cNvPr id="10" name="Logo">
            <a:extLst>
              <a:ext uri="{FF2B5EF4-FFF2-40B4-BE49-F238E27FC236}">
                <a16:creationId xmlns:a16="http://schemas.microsoft.com/office/drawing/2014/main" id="{141FFC39-2928-CA48-8709-BDF1EF263D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3841" y="5926796"/>
            <a:ext cx="1946270" cy="690115"/>
          </a:xfrm>
          <a:prstGeom prst="rect">
            <a:avLst/>
          </a:prstGeom>
        </p:spPr>
      </p:pic>
      <p:sp>
        <p:nvSpPr>
          <p:cNvPr id="8" name="Copyright">
            <a:extLst>
              <a:ext uri="{FF2B5EF4-FFF2-40B4-BE49-F238E27FC236}">
                <a16:creationId xmlns:a16="http://schemas.microsoft.com/office/drawing/2014/main" id="{5C3B9F17-1AB3-A64F-B165-6C83BAD13AC6}"/>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1943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038600"/>
            <a:ext cx="8229600" cy="1905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2047569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254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7">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908098F-1E23-7048-8F41-75E5158D0F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AD1DA9DB-956D-A643-A5A0-324AAA43577C}"/>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6607228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8 Ink-Saver">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FDCB7D5-4250-F147-B722-235B618178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C6FE68ED-BCA3-1F41-BB1B-DA6009CC06A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136736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382000" cy="1409700"/>
          </a:xfrm>
        </p:spPr>
        <p:txBody>
          <a:bodyPr/>
          <a:lstStyle/>
          <a:p>
            <a:r>
              <a:rPr lang="en-US"/>
              <a:t>Click to edit Master title style</a:t>
            </a:r>
          </a:p>
        </p:txBody>
      </p:sp>
      <p:sp>
        <p:nvSpPr>
          <p:cNvPr id="7" name="Text Placeholder 6">
            <a:extLst>
              <a:ext uri="{FF2B5EF4-FFF2-40B4-BE49-F238E27FC236}">
                <a16:creationId xmlns:a16="http://schemas.microsoft.com/office/drawing/2014/main" id="{E861D8D1-F10E-8A4D-83FE-BCC274C27422}"/>
              </a:ext>
            </a:extLst>
          </p:cNvPr>
          <p:cNvSpPr>
            <a:spLocks noGrp="1"/>
          </p:cNvSpPr>
          <p:nvPr>
            <p:ph type="body" sz="quarter" idx="14"/>
          </p:nvPr>
        </p:nvSpPr>
        <p:spPr>
          <a:xfrm>
            <a:off x="457200" y="2438400"/>
            <a:ext cx="83820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358685"/>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556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D1BA8847-ACB7-244F-8DB7-73C92157B312}"/>
              </a:ext>
            </a:extLst>
          </p:cNvPr>
          <p:cNvPicPr>
            <a:picLocks noChangeAspect="1"/>
          </p:cNvPicPr>
          <p:nvPr userDrawn="1"/>
        </p:nvPicPr>
        <p:blipFill>
          <a:blip r:embed="rId56">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D7CAFDF4-B8AE-FB21-F96B-EB46EAF110B9}"/>
              </a:ext>
            </a:extLst>
          </p:cNvPr>
          <p:cNvSpPr>
            <a:spLocks noGrp="1"/>
          </p:cNvSpPr>
          <p:nvPr>
            <p:ph type="sldNum" sz="quarter" idx="4"/>
          </p:nvPr>
        </p:nvSpPr>
        <p:spPr>
          <a:xfrm>
            <a:off x="11277600" y="6286500"/>
            <a:ext cx="457200" cy="365760"/>
          </a:xfrm>
          <a:prstGeom prst="rect">
            <a:avLst/>
          </a:prstGeom>
        </p:spPr>
        <p:txBody>
          <a:bodyPr vert="horz" lIns="0" tIns="0" rIns="0" bIns="0" rtlCol="0" anchor="t" anchorCtr="0"/>
          <a:lstStyle>
            <a:lvl1pPr algn="r">
              <a:defRPr sz="900">
                <a:solidFill>
                  <a:schemeClr val="tx1"/>
                </a:solidFill>
              </a:defRPr>
            </a:lvl1pPr>
          </a:lstStyle>
          <a:p>
            <a:fld id="{0885F5B2-48F7-4F18-A961-C29AAE44EB58}" type="slidenum">
              <a:rPr lang="en-US" smtClean="0"/>
              <a:pPr/>
              <a:t>‹#›</a:t>
            </a:fld>
            <a:endParaRPr lang="en-US" dirty="0"/>
          </a:p>
        </p:txBody>
      </p:sp>
      <p:sp>
        <p:nvSpPr>
          <p:cNvPr id="2" name="Title Placeholder 1">
            <a:extLst>
              <a:ext uri="{FF2B5EF4-FFF2-40B4-BE49-F238E27FC236}">
                <a16:creationId xmlns:a16="http://schemas.microsoft.com/office/drawing/2014/main" id="{A6154135-788A-351A-C4C5-FF0944C347A5}"/>
              </a:ext>
            </a:extLst>
          </p:cNvPr>
          <p:cNvSpPr>
            <a:spLocks noGrp="1"/>
          </p:cNvSpPr>
          <p:nvPr>
            <p:ph type="title"/>
          </p:nvPr>
        </p:nvSpPr>
        <p:spPr>
          <a:xfrm>
            <a:off x="457200" y="1028700"/>
            <a:ext cx="11277600" cy="140970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069E50ED-D8AD-D237-09F7-E36D127DA595}"/>
              </a:ext>
            </a:extLst>
          </p:cNvPr>
          <p:cNvSpPr>
            <a:spLocks noGrp="1"/>
          </p:cNvSpPr>
          <p:nvPr>
            <p:ph type="body" idx="1"/>
          </p:nvPr>
        </p:nvSpPr>
        <p:spPr>
          <a:xfrm>
            <a:off x="457200" y="2438400"/>
            <a:ext cx="11277600" cy="35052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651985"/>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5" r:id="rId3"/>
    <p:sldLayoutId id="2147483706" r:id="rId4"/>
    <p:sldLayoutId id="2147483707" r:id="rId5"/>
    <p:sldLayoutId id="2147483673" r:id="rId6"/>
    <p:sldLayoutId id="2147483696" r:id="rId7"/>
    <p:sldLayoutId id="2147483674" r:id="rId8"/>
    <p:sldLayoutId id="2147483660" r:id="rId9"/>
    <p:sldLayoutId id="2147483650" r:id="rId10"/>
    <p:sldLayoutId id="2147483661" r:id="rId11"/>
    <p:sldLayoutId id="2147483662" r:id="rId12"/>
    <p:sldLayoutId id="2147483663" r:id="rId13"/>
    <p:sldLayoutId id="2147483664" r:id="rId14"/>
    <p:sldLayoutId id="2147483665" r:id="rId15"/>
    <p:sldLayoutId id="2147483666" r:id="rId16"/>
    <p:sldLayoutId id="2147483655" r:id="rId17"/>
    <p:sldLayoutId id="2147483671" r:id="rId18"/>
    <p:sldLayoutId id="2147483651" r:id="rId19"/>
    <p:sldLayoutId id="2147483676" r:id="rId20"/>
    <p:sldLayoutId id="2147483708" r:id="rId21"/>
    <p:sldLayoutId id="2147483709" r:id="rId22"/>
    <p:sldLayoutId id="2147483710" r:id="rId23"/>
    <p:sldLayoutId id="2147483711" r:id="rId24"/>
    <p:sldLayoutId id="2147483712" r:id="rId25"/>
    <p:sldLayoutId id="2147483713" r:id="rId26"/>
    <p:sldLayoutId id="2147483677" r:id="rId27"/>
    <p:sldLayoutId id="2147483679" r:id="rId28"/>
    <p:sldLayoutId id="2147483678" r:id="rId29"/>
    <p:sldLayoutId id="2147483703" r:id="rId30"/>
    <p:sldLayoutId id="2147483704" r:id="rId31"/>
    <p:sldLayoutId id="2147483680" r:id="rId32"/>
    <p:sldLayoutId id="2147483681" r:id="rId33"/>
    <p:sldLayoutId id="2147483687" r:id="rId34"/>
    <p:sldLayoutId id="2147483688" r:id="rId35"/>
    <p:sldLayoutId id="2147483693" r:id="rId36"/>
    <p:sldLayoutId id="2147483682" r:id="rId37"/>
    <p:sldLayoutId id="2147483702" r:id="rId38"/>
    <p:sldLayoutId id="2147483684" r:id="rId39"/>
    <p:sldLayoutId id="2147483685" r:id="rId40"/>
    <p:sldLayoutId id="2147483686" r:id="rId41"/>
    <p:sldLayoutId id="2147483691" r:id="rId42"/>
    <p:sldLayoutId id="2147483690" r:id="rId43"/>
    <p:sldLayoutId id="2147483698" r:id="rId44"/>
    <p:sldLayoutId id="2147483692" r:id="rId45"/>
    <p:sldLayoutId id="2147483694" r:id="rId46"/>
    <p:sldLayoutId id="2147483689" r:id="rId47"/>
    <p:sldLayoutId id="2147483695" r:id="rId48"/>
    <p:sldLayoutId id="2147483714" r:id="rId49"/>
    <p:sldLayoutId id="2147483715" r:id="rId50"/>
    <p:sldLayoutId id="2147483717" r:id="rId51"/>
    <p:sldLayoutId id="2147483718" r:id="rId52"/>
    <p:sldLayoutId id="2147483719" r:id="rId53"/>
    <p:sldLayoutId id="2147483720" r:id="rId54"/>
  </p:sldLayoutIdLst>
  <p:hf hdr="0" dt="0"/>
  <p:txStyles>
    <p:title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 userDrawn="1">
          <p15:clr>
            <a:srgbClr val="F26B43"/>
          </p15:clr>
        </p15:guide>
        <p15:guide id="3" pos="7392" userDrawn="1">
          <p15:clr>
            <a:srgbClr val="F26B43"/>
          </p15:clr>
        </p15:guide>
        <p15:guide id="7" orient="horz" pos="16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teradata.sharepoint.com/teams/SalesTech/COA/docs/SitePages/Solution_VantageHealthCheck.aspx"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0.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0.xml"/><Relationship Id="rId1" Type="http://schemas.openxmlformats.org/officeDocument/2006/relationships/tags" Target="../tags/tag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0.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1.xml"/><Relationship Id="rId1" Type="http://schemas.openxmlformats.org/officeDocument/2006/relationships/tags" Target="../tags/tag1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1.xml"/><Relationship Id="rId1" Type="http://schemas.openxmlformats.org/officeDocument/2006/relationships/tags" Target="../tags/tag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1.xml"/><Relationship Id="rId1" Type="http://schemas.openxmlformats.org/officeDocument/2006/relationships/tags" Target="../tags/tag1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1.xml"/><Relationship Id="rId1" Type="http://schemas.openxmlformats.org/officeDocument/2006/relationships/tags" Target="../tags/tag1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0.xml"/><Relationship Id="rId1" Type="http://schemas.openxmlformats.org/officeDocument/2006/relationships/tags" Target="../tags/tag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1.xml"/><Relationship Id="rId1" Type="http://schemas.openxmlformats.org/officeDocument/2006/relationships/tags" Target="../tags/tag1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1.xml"/><Relationship Id="rId1" Type="http://schemas.openxmlformats.org/officeDocument/2006/relationships/tags" Target="../tags/tag1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1.xml"/><Relationship Id="rId1" Type="http://schemas.openxmlformats.org/officeDocument/2006/relationships/tags" Target="../tags/tag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1.xml"/><Relationship Id="rId1" Type="http://schemas.openxmlformats.org/officeDocument/2006/relationships/tags" Target="../tags/tag2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1.xml"/><Relationship Id="rId1" Type="http://schemas.openxmlformats.org/officeDocument/2006/relationships/tags" Target="../tags/tag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0.xml"/><Relationship Id="rId1" Type="http://schemas.openxmlformats.org/officeDocument/2006/relationships/tags" Target="../tags/tag2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0.xml"/><Relationship Id="rId1" Type="http://schemas.openxmlformats.org/officeDocument/2006/relationships/tags" Target="../tags/tag2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2.xml"/><Relationship Id="rId1" Type="http://schemas.openxmlformats.org/officeDocument/2006/relationships/tags" Target="../tags/tag2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2.xml"/><Relationship Id="rId1" Type="http://schemas.openxmlformats.org/officeDocument/2006/relationships/tags" Target="../tags/tag2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D7F3CE-5B5C-C544-9F6C-2C45FFC5F57C}"/>
              </a:ext>
            </a:extLst>
          </p:cNvPr>
          <p:cNvSpPr>
            <a:spLocks noGrp="1"/>
          </p:cNvSpPr>
          <p:nvPr>
            <p:ph type="ctrTitle"/>
          </p:nvPr>
        </p:nvSpPr>
        <p:spPr>
          <a:xfrm>
            <a:off x="457200" y="1513011"/>
            <a:ext cx="5943600" cy="2705099"/>
          </a:xfrm>
        </p:spPr>
        <p:txBody>
          <a:bodyPr/>
          <a:lstStyle/>
          <a:p>
            <a:r>
              <a:rPr lang="en-US" sz="5400" dirty="0"/>
              <a:t>Teradata</a:t>
            </a:r>
            <a:br>
              <a:rPr lang="en-US" sz="5400" dirty="0"/>
            </a:br>
            <a:r>
              <a:rPr lang="en-US" sz="5400" dirty="0"/>
              <a:t>Vantage Health Check</a:t>
            </a:r>
          </a:p>
        </p:txBody>
      </p:sp>
      <p:sp>
        <p:nvSpPr>
          <p:cNvPr id="16" name="Subtitle 15">
            <a:extLst>
              <a:ext uri="{FF2B5EF4-FFF2-40B4-BE49-F238E27FC236}">
                <a16:creationId xmlns:a16="http://schemas.microsoft.com/office/drawing/2014/main" id="{B86B3275-7F97-B24E-89D0-F9189753E7DB}"/>
              </a:ext>
            </a:extLst>
          </p:cNvPr>
          <p:cNvSpPr>
            <a:spLocks noGrp="1"/>
          </p:cNvSpPr>
          <p:nvPr>
            <p:ph type="subTitle" idx="1"/>
          </p:nvPr>
        </p:nvSpPr>
        <p:spPr>
          <a:xfrm>
            <a:off x="457200" y="3992439"/>
            <a:ext cx="11734800" cy="1899139"/>
          </a:xfrm>
        </p:spPr>
        <p:txBody>
          <a:bodyPr/>
          <a:lstStyle/>
          <a:p>
            <a:r>
              <a:rPr lang="en-US" sz="1600" dirty="0">
                <a:solidFill>
                  <a:srgbClr val="FFFFFF"/>
                </a:solidFill>
              </a:rPr>
              <a:t>{{</a:t>
            </a:r>
            <a:r>
              <a:rPr lang="en-US" sz="1600" dirty="0" err="1">
                <a:solidFill>
                  <a:srgbClr val="FFFFFF"/>
                </a:solidFill>
              </a:rPr>
              <a:t>val:vhc</a:t>
            </a:r>
            <a:r>
              <a:rPr lang="en-US" sz="1600" dirty="0">
                <a:solidFill>
                  <a:srgbClr val="FFFFFF"/>
                </a:solidFill>
              </a:rPr>
              <a:t>--intro.csv[1:Customer_Name]}}</a:t>
            </a:r>
          </a:p>
          <a:p>
            <a:r>
              <a:rPr lang="en-US" sz="1400" dirty="0">
                <a:solidFill>
                  <a:srgbClr val="FFFFFF"/>
                </a:solidFill>
              </a:rPr>
              <a:t>For Platform:  {{</a:t>
            </a:r>
            <a:r>
              <a:rPr lang="en-US" sz="1400" dirty="0" err="1">
                <a:solidFill>
                  <a:srgbClr val="FFFFFF"/>
                </a:solidFill>
              </a:rPr>
              <a:t>val:vhc</a:t>
            </a:r>
            <a:r>
              <a:rPr lang="en-US" sz="1400" dirty="0">
                <a:solidFill>
                  <a:srgbClr val="FFFFFF"/>
                </a:solidFill>
              </a:rPr>
              <a:t>--intro.csv[1:1]}}</a:t>
            </a:r>
          </a:p>
          <a:p>
            <a:r>
              <a:rPr lang="en-US" sz="1400" dirty="0">
                <a:solidFill>
                  <a:srgbClr val="FFFFFF"/>
                </a:solidFill>
              </a:rPr>
              <a:t>Built on: 	  {{</a:t>
            </a:r>
            <a:r>
              <a:rPr lang="en-US" sz="1400" dirty="0" err="1">
                <a:solidFill>
                  <a:srgbClr val="FFFFFF"/>
                </a:solidFill>
              </a:rPr>
              <a:t>val:vhc</a:t>
            </a:r>
            <a:r>
              <a:rPr lang="en-US" sz="1400" dirty="0">
                <a:solidFill>
                  <a:srgbClr val="FFFFFF"/>
                </a:solidFill>
              </a:rPr>
              <a:t>--intro.csv[1:FullDate]}}</a:t>
            </a:r>
          </a:p>
          <a:p>
            <a:r>
              <a:rPr lang="en-US" sz="1400" dirty="0">
                <a:solidFill>
                  <a:srgbClr val="FFFFFF"/>
                </a:solidFill>
              </a:rPr>
              <a:t>For Dates:   {{</a:t>
            </a:r>
            <a:r>
              <a:rPr lang="en-US" sz="1400" dirty="0" err="1">
                <a:solidFill>
                  <a:srgbClr val="FFFFFF"/>
                </a:solidFill>
              </a:rPr>
              <a:t>val:vhc</a:t>
            </a:r>
            <a:r>
              <a:rPr lang="en-US" sz="1400" dirty="0">
                <a:solidFill>
                  <a:srgbClr val="FFFFFF"/>
                </a:solidFill>
              </a:rPr>
              <a:t>--intro.csv[1:StartDate]}} thru {{</a:t>
            </a:r>
            <a:r>
              <a:rPr lang="en-US" sz="1400" dirty="0" err="1">
                <a:solidFill>
                  <a:srgbClr val="FFFFFF"/>
                </a:solidFill>
              </a:rPr>
              <a:t>val:vhc</a:t>
            </a:r>
            <a:r>
              <a:rPr lang="en-US" sz="1400" dirty="0">
                <a:solidFill>
                  <a:srgbClr val="FFFFFF"/>
                </a:solidFill>
              </a:rPr>
              <a:t>--intro.csv[1:EndDate]}} </a:t>
            </a:r>
          </a:p>
          <a:p>
            <a:r>
              <a:rPr lang="en-US" sz="1400" dirty="0">
                <a:solidFill>
                  <a:srgbClr val="FFFFFF"/>
                </a:solidFill>
              </a:rPr>
              <a:t>By: 	  {{</a:t>
            </a:r>
            <a:r>
              <a:rPr lang="en-US" sz="1400" dirty="0" err="1">
                <a:solidFill>
                  <a:srgbClr val="FFFFFF"/>
                </a:solidFill>
              </a:rPr>
              <a:t>val:vhc</a:t>
            </a:r>
            <a:r>
              <a:rPr lang="en-US" sz="1400" dirty="0">
                <a:solidFill>
                  <a:srgbClr val="FFFFFF"/>
                </a:solidFill>
              </a:rPr>
              <a:t>--intro.csv[1:Your_Name]}}</a:t>
            </a:r>
          </a:p>
          <a:p>
            <a:r>
              <a:rPr lang="en-US" sz="1400" dirty="0">
                <a:solidFill>
                  <a:srgbClr val="FFFFFF"/>
                </a:solidFill>
              </a:rPr>
              <a:t>	  {{</a:t>
            </a:r>
            <a:r>
              <a:rPr lang="en-US" sz="1400" dirty="0" err="1">
                <a:solidFill>
                  <a:srgbClr val="FFFFFF"/>
                </a:solidFill>
              </a:rPr>
              <a:t>val:vhc</a:t>
            </a:r>
            <a:r>
              <a:rPr lang="en-US" sz="1400" dirty="0">
                <a:solidFill>
                  <a:srgbClr val="FFFFFF"/>
                </a:solidFill>
              </a:rPr>
              <a:t>--intro.csv[1:Your_Title]}}</a:t>
            </a:r>
          </a:p>
          <a:p>
            <a:endParaRPr lang="en-US" sz="1200" dirty="0">
              <a:solidFill>
                <a:srgbClr val="FFFFFF"/>
              </a:solidFill>
            </a:endParaRPr>
          </a:p>
        </p:txBody>
      </p:sp>
      <p:grpSp>
        <p:nvGrpSpPr>
          <p:cNvPr id="11" name="Group 10">
            <a:extLst>
              <a:ext uri="{FF2B5EF4-FFF2-40B4-BE49-F238E27FC236}">
                <a16:creationId xmlns:a16="http://schemas.microsoft.com/office/drawing/2014/main" id="{9E713A27-2149-FD75-0C4C-2D3A2A83167F}"/>
              </a:ext>
            </a:extLst>
          </p:cNvPr>
          <p:cNvGrpSpPr/>
          <p:nvPr/>
        </p:nvGrpSpPr>
        <p:grpSpPr>
          <a:xfrm>
            <a:off x="3574472" y="-556378"/>
            <a:ext cx="9004877" cy="7147677"/>
            <a:chOff x="-3610228" y="-1000877"/>
            <a:chExt cx="8680904" cy="6726178"/>
          </a:xfrm>
        </p:grpSpPr>
        <p:grpSp>
          <p:nvGrpSpPr>
            <p:cNvPr id="12" name="Group 11">
              <a:extLst>
                <a:ext uri="{FF2B5EF4-FFF2-40B4-BE49-F238E27FC236}">
                  <a16:creationId xmlns:a16="http://schemas.microsoft.com/office/drawing/2014/main" id="{A49BB40E-341E-28B6-BB7E-2DD187F550EA}"/>
                </a:ext>
              </a:extLst>
            </p:cNvPr>
            <p:cNvGrpSpPr/>
            <p:nvPr/>
          </p:nvGrpSpPr>
          <p:grpSpPr>
            <a:xfrm>
              <a:off x="-1155589" y="-1000877"/>
              <a:ext cx="6226265" cy="6726178"/>
              <a:chOff x="-1155589" y="-1040633"/>
              <a:chExt cx="6226265" cy="6726178"/>
            </a:xfrm>
          </p:grpSpPr>
          <p:sp>
            <p:nvSpPr>
              <p:cNvPr id="14" name="32-Point Star 2">
                <a:extLst>
                  <a:ext uri="{FF2B5EF4-FFF2-40B4-BE49-F238E27FC236}">
                    <a16:creationId xmlns:a16="http://schemas.microsoft.com/office/drawing/2014/main" id="{3C8836EE-973B-A8F9-7563-CF003819E7D7}"/>
                  </a:ext>
                </a:extLst>
              </p:cNvPr>
              <p:cNvSpPr/>
              <p:nvPr/>
            </p:nvSpPr>
            <p:spPr>
              <a:xfrm>
                <a:off x="-1155589" y="-1040633"/>
                <a:ext cx="6226265" cy="6726178"/>
              </a:xfrm>
              <a:prstGeom prst="star32">
                <a:avLst>
                  <a:gd name="adj" fmla="val 46328"/>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400" dirty="0"/>
              </a:p>
            </p:txBody>
          </p:sp>
          <p:sp>
            <p:nvSpPr>
              <p:cNvPr id="15" name="TextBox 14">
                <a:extLst>
                  <a:ext uri="{FF2B5EF4-FFF2-40B4-BE49-F238E27FC236}">
                    <a16:creationId xmlns:a16="http://schemas.microsoft.com/office/drawing/2014/main" id="{D645794F-B403-B61E-E878-DD2684905A27}"/>
                  </a:ext>
                </a:extLst>
              </p:cNvPr>
              <p:cNvSpPr txBox="1"/>
              <p:nvPr/>
            </p:nvSpPr>
            <p:spPr>
              <a:xfrm>
                <a:off x="-1" y="47948"/>
                <a:ext cx="4505739" cy="4832092"/>
              </a:xfrm>
              <a:prstGeom prst="rect">
                <a:avLst/>
              </a:prstGeom>
              <a:noFill/>
              <a:ln>
                <a:noFill/>
              </a:ln>
            </p:spPr>
            <p:txBody>
              <a:bodyPr wrap="square" rtlCol="0">
                <a:spAutoFit/>
              </a:bodyPr>
              <a:lstStyle/>
              <a:p>
                <a:pPr algn="ctr"/>
                <a:r>
                  <a:rPr lang="en-US" sz="2400" b="1" u="sng" dirty="0">
                    <a:solidFill>
                      <a:schemeClr val="bg1"/>
                    </a:solidFill>
                  </a:rPr>
                  <a:t>Internal note to CSMs:</a:t>
                </a:r>
                <a:endParaRPr lang="en-US" sz="2400" dirty="0">
                  <a:solidFill>
                    <a:schemeClr val="bg1"/>
                  </a:solidFill>
                </a:endParaRPr>
              </a:p>
              <a:p>
                <a:pPr algn="just"/>
                <a:r>
                  <a:rPr lang="en-US" sz="1400" dirty="0">
                    <a:solidFill>
                      <a:schemeClr val="bg1"/>
                    </a:solidFill>
                  </a:rPr>
                  <a:t>Some slides in VHC are redundant by design, to allow you to select the most relevant visualization for your customer and situation.  It is EXPECTED that CSMs will review all slides and modify / remove those that are not relevant to each customer.</a:t>
                </a:r>
              </a:p>
              <a:p>
                <a:pPr algn="just"/>
                <a:endParaRPr lang="en-US" sz="1400" dirty="0">
                  <a:solidFill>
                    <a:schemeClr val="bg1"/>
                  </a:solidFill>
                </a:endParaRPr>
              </a:p>
              <a:p>
                <a:pPr algn="just"/>
                <a:r>
                  <a:rPr lang="en-US" sz="1400" dirty="0">
                    <a:solidFill>
                      <a:schemeClr val="bg1"/>
                    </a:solidFill>
                  </a:rPr>
                  <a:t>The Philosophy: </a:t>
                </a:r>
              </a:p>
              <a:p>
                <a:pPr algn="just"/>
                <a:r>
                  <a:rPr lang="en-US" sz="1400" dirty="0">
                    <a:solidFill>
                      <a:schemeClr val="bg1"/>
                    </a:solidFill>
                  </a:rPr>
                  <a:t>It is easier to automate-and-delete than create missing from scratch. So, VHC produces more than you need, understanding you will delete what you don’t.  There are also more </a:t>
                </a:r>
                <a:r>
                  <a:rPr lang="en-US" sz="1400" dirty="0" err="1">
                    <a:solidFill>
                      <a:schemeClr val="bg1"/>
                    </a:solidFill>
                  </a:rPr>
                  <a:t>chart.png</a:t>
                </a:r>
                <a:r>
                  <a:rPr lang="en-US" sz="1400" dirty="0">
                    <a:solidFill>
                      <a:schemeClr val="bg1"/>
                    </a:solidFill>
                  </a:rPr>
                  <a:t> generated than used here, as well as all the data files, allowing you to build custom charts in Excel as needed.</a:t>
                </a:r>
              </a:p>
              <a:p>
                <a:pPr algn="just"/>
                <a:endParaRPr lang="en-US" sz="1400" dirty="0">
                  <a:solidFill>
                    <a:schemeClr val="bg1"/>
                  </a:solidFill>
                </a:endParaRPr>
              </a:p>
              <a:p>
                <a:pPr algn="just"/>
                <a:r>
                  <a:rPr lang="en-US" sz="1400" dirty="0">
                    <a:solidFill>
                      <a:schemeClr val="bg1"/>
                    </a:solidFill>
                  </a:rPr>
                  <a:t>You own this deck – modify for maximum impact.</a:t>
                </a:r>
              </a:p>
              <a:p>
                <a:pPr algn="just"/>
                <a:endParaRPr lang="en-US" sz="1400" dirty="0">
                  <a:solidFill>
                    <a:schemeClr val="bg1"/>
                  </a:solidFill>
                </a:endParaRPr>
              </a:p>
              <a:p>
                <a:pPr algn="just"/>
                <a:r>
                  <a:rPr lang="en-US" sz="1400" dirty="0">
                    <a:solidFill>
                      <a:schemeClr val="bg1"/>
                    </a:solidFill>
                  </a:rPr>
                  <a:t>If you create something brilliant, please share it back to the CSM community.</a:t>
                </a:r>
              </a:p>
              <a:p>
                <a:pPr algn="just"/>
                <a:endParaRPr lang="en-US" sz="1600" dirty="0">
                  <a:solidFill>
                    <a:schemeClr val="bg1"/>
                  </a:solidFill>
                </a:endParaRPr>
              </a:p>
              <a:p>
                <a:pPr algn="just"/>
                <a:r>
                  <a:rPr lang="en-US" sz="1600" dirty="0">
                    <a:solidFill>
                      <a:schemeClr val="bg1"/>
                    </a:solidFill>
                  </a:rPr>
                  <a:t>      </a:t>
                </a:r>
                <a:r>
                  <a:rPr lang="en-US" sz="1400" dirty="0">
                    <a:solidFill>
                      <a:schemeClr val="bg1"/>
                    </a:solidFill>
                  </a:rPr>
                  <a:t>PS – delete this note before presenting</a:t>
                </a:r>
              </a:p>
            </p:txBody>
          </p:sp>
        </p:grpSp>
        <p:sp>
          <p:nvSpPr>
            <p:cNvPr id="13" name="TextBox 12">
              <a:hlinkClick r:id="rId2"/>
              <a:extLst>
                <a:ext uri="{FF2B5EF4-FFF2-40B4-BE49-F238E27FC236}">
                  <a16:creationId xmlns:a16="http://schemas.microsoft.com/office/drawing/2014/main" id="{44826464-1F76-9474-CBAD-5CC1BD711C46}"/>
                </a:ext>
              </a:extLst>
            </p:cNvPr>
            <p:cNvSpPr txBox="1"/>
            <p:nvPr/>
          </p:nvSpPr>
          <p:spPr>
            <a:xfrm>
              <a:off x="-3610228" y="-498051"/>
              <a:ext cx="8617527" cy="633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algn="ctr">
                <a:defRPr sz="1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For more detail, visit the documentation site:</a:t>
              </a:r>
            </a:p>
            <a:p>
              <a:pPr algn="l"/>
              <a:r>
                <a:rPr lang="en-US" dirty="0"/>
                <a:t>https://</a:t>
              </a:r>
              <a:r>
                <a:rPr lang="en-US" dirty="0" err="1"/>
                <a:t>teradata.sharepoint.com</a:t>
              </a:r>
              <a:r>
                <a:rPr lang="en-US" dirty="0"/>
                <a:t>/teams/</a:t>
              </a:r>
              <a:r>
                <a:rPr lang="en-US" dirty="0" err="1"/>
                <a:t>SalesTech</a:t>
              </a:r>
              <a:r>
                <a:rPr lang="en-US" dirty="0"/>
                <a:t>/COA/docs/</a:t>
              </a:r>
              <a:r>
                <a:rPr lang="en-US" dirty="0" err="1"/>
                <a:t>SitePages</a:t>
              </a:r>
              <a:r>
                <a:rPr lang="en-US" dirty="0"/>
                <a:t>/</a:t>
              </a:r>
              <a:r>
                <a:rPr lang="en-US" dirty="0" err="1"/>
                <a:t>Solution_VantageHealthCheck.aspx</a:t>
              </a:r>
              <a:endParaRPr lang="en-US" dirty="0"/>
            </a:p>
          </p:txBody>
        </p:sp>
      </p:grpSp>
    </p:spTree>
    <p:extLst>
      <p:ext uri="{BB962C8B-B14F-4D97-AF65-F5344CB8AC3E}">
        <p14:creationId xmlns:p14="http://schemas.microsoft.com/office/powerpoint/2010/main" val="3514927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dirty="0"/>
              <a:t>System CPU Usage </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1631582" y="1529040"/>
            <a:ext cx="8758713" cy="43766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system_cpu_by_day_stacked.png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1522776" y="1505227"/>
            <a:ext cx="9037642" cy="4622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350979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98088" y="912077"/>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system_cpu_by_dayofweek_heatmap.png</a:t>
            </a:r>
            <a:r>
              <a:rPr lang="en-US"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83112"/>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272632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98088" y="912077"/>
            <a:ext cx="11277600" cy="1409700"/>
          </a:xfrm>
        </p:spPr>
        <p:txBody>
          <a:bodyPr/>
          <a:lstStyle/>
          <a:p>
            <a:r>
              <a:rPr lang="en-US" dirty="0"/>
              <a:t>System Peak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GB" dirty="0" err="1">
                <a:solidFill>
                  <a:schemeClr val="tx1"/>
                </a:solidFill>
              </a:rPr>
              <a:t>system_peak_cpu_by_day_heatmap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GB" dirty="0" err="1">
                <a:solidFill>
                  <a:schemeClr val="tx1"/>
                </a:solidFill>
              </a:rPr>
              <a:t>system_peak_cpu_by_dayofweek_heatmap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2" name="Rectangle 1">
            <a:extLst>
              <a:ext uri="{FF2B5EF4-FFF2-40B4-BE49-F238E27FC236}">
                <a16:creationId xmlns:a16="http://schemas.microsoft.com/office/drawing/2014/main" id="{A2A47D98-8C42-BB56-AE24-C060DF133764}"/>
              </a:ext>
            </a:extLst>
          </p:cNvPr>
          <p:cNvSpPr/>
          <p:nvPr/>
        </p:nvSpPr>
        <p:spPr>
          <a:xfrm>
            <a:off x="416312" y="1483112"/>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Rectangle 2">
            <a:extLst>
              <a:ext uri="{FF2B5EF4-FFF2-40B4-BE49-F238E27FC236}">
                <a16:creationId xmlns:a16="http://schemas.microsoft.com/office/drawing/2014/main" id="{9C39F257-F339-5F85-018D-F76A5EE8F168}"/>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64508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595311"/>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3365" y="1532953"/>
            <a:ext cx="7932050" cy="47297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457200" y="115863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TextBox 5">
            <a:extLst>
              <a:ext uri="{FF2B5EF4-FFF2-40B4-BE49-F238E27FC236}">
                <a16:creationId xmlns:a16="http://schemas.microsoft.com/office/drawing/2014/main" id="{4EFE022E-07DF-274B-81AF-82FAFAECB8B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258164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system_IO_by_dayofweek_heatmap_maxobserved.png</a:t>
            </a:r>
            <a:r>
              <a:rPr lang="en-US" sz="700"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36915"/>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381542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6692FF6-2F4A-9240-85A9-BCCEAA4131F2}"/>
              </a:ext>
            </a:extLst>
          </p:cNvPr>
          <p:cNvSpPr>
            <a:spLocks noGrp="1"/>
          </p:cNvSpPr>
          <p:nvPr>
            <p:ph type="subTitle" idx="1"/>
          </p:nvPr>
        </p:nvSpPr>
        <p:spPr/>
        <p:txBody>
          <a:bodyPr/>
          <a:lstStyle/>
          <a:p>
            <a:r>
              <a:rPr lang="en-US" dirty="0">
                <a:solidFill>
                  <a:schemeClr val="accent6"/>
                </a:solidFill>
              </a:rPr>
              <a:t>Identical Charts to Above, but scaled to fit available capacity within 100%</a:t>
            </a:r>
          </a:p>
        </p:txBody>
      </p:sp>
      <p:sp>
        <p:nvSpPr>
          <p:cNvPr id="3" name="Text Placeholder 2">
            <a:extLst>
              <a:ext uri="{FF2B5EF4-FFF2-40B4-BE49-F238E27FC236}">
                <a16:creationId xmlns:a16="http://schemas.microsoft.com/office/drawing/2014/main" id="{3BB7AAE2-06D6-E940-A5E7-E52B2518767C}"/>
              </a:ext>
            </a:extLst>
          </p:cNvPr>
          <p:cNvSpPr>
            <a:spLocks noGrp="1"/>
          </p:cNvSpPr>
          <p:nvPr>
            <p:ph type="body" sz="quarter" idx="10"/>
          </p:nvPr>
        </p:nvSpPr>
        <p:spPr/>
        <p:txBody>
          <a:bodyPr/>
          <a:lstStyle/>
          <a:p>
            <a:r>
              <a:rPr lang="en-US" dirty="0"/>
              <a:t>COD Adjusted</a:t>
            </a:r>
          </a:p>
        </p:txBody>
      </p:sp>
      <p:sp>
        <p:nvSpPr>
          <p:cNvPr id="4" name="TextBox 3">
            <a:extLst>
              <a:ext uri="{FF2B5EF4-FFF2-40B4-BE49-F238E27FC236}">
                <a16:creationId xmlns:a16="http://schemas.microsoft.com/office/drawing/2014/main" id="{06A7845C-D558-CF41-8EA2-582E0B96CCD1}"/>
              </a:ext>
            </a:extLst>
          </p:cNvPr>
          <p:cNvSpPr txBox="1"/>
          <p:nvPr/>
        </p:nvSpPr>
        <p:spPr>
          <a:xfrm>
            <a:off x="4260272" y="4197927"/>
            <a:ext cx="4440639" cy="2031325"/>
          </a:xfrm>
          <a:prstGeom prst="rect">
            <a:avLst/>
          </a:prstGeom>
          <a:noFill/>
        </p:spPr>
        <p:txBody>
          <a:bodyPr wrap="none" rtlCol="0">
            <a:spAutoFit/>
          </a:bodyPr>
          <a:lstStyle/>
          <a:p>
            <a:r>
              <a:rPr lang="en-US" dirty="0"/>
              <a:t>For Example:</a:t>
            </a:r>
          </a:p>
          <a:p>
            <a:pPr marL="285750" indent="-285750">
              <a:buFont typeface="Arial" panose="020B0604020202020204" pitchFamily="34" charset="0"/>
              <a:buChar char="•"/>
            </a:pPr>
            <a:r>
              <a:rPr lang="en-US" dirty="0"/>
              <a:t>Full platform = 100</a:t>
            </a:r>
          </a:p>
          <a:p>
            <a:pPr marL="285750" indent="-285750">
              <a:buFont typeface="Arial" panose="020B0604020202020204" pitchFamily="34" charset="0"/>
              <a:buChar char="•"/>
            </a:pPr>
            <a:r>
              <a:rPr lang="en-US" dirty="0"/>
              <a:t>Usage = 50</a:t>
            </a:r>
          </a:p>
          <a:p>
            <a:pPr marL="285750" indent="-285750">
              <a:buFont typeface="Arial" panose="020B0604020202020204" pitchFamily="34" charset="0"/>
              <a:buChar char="•"/>
            </a:pPr>
            <a:r>
              <a:rPr lang="en-US" dirty="0"/>
              <a:t>COD = 80% (active)</a:t>
            </a:r>
          </a:p>
          <a:p>
            <a:endParaRPr lang="en-US" dirty="0"/>
          </a:p>
          <a:p>
            <a:r>
              <a:rPr lang="en-US" dirty="0"/>
              <a:t>Above slides would show 50% </a:t>
            </a:r>
          </a:p>
          <a:p>
            <a:r>
              <a:rPr lang="en-US" dirty="0"/>
              <a:t>Below slides would show 62.5% (50 ÷ 80)</a:t>
            </a:r>
          </a:p>
        </p:txBody>
      </p:sp>
    </p:spTree>
    <p:extLst>
      <p:ext uri="{BB962C8B-B14F-4D97-AF65-F5344CB8AC3E}">
        <p14:creationId xmlns:p14="http://schemas.microsoft.com/office/powerpoint/2010/main" val="2233577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23862"/>
            <a:ext cx="11277600" cy="1409700"/>
          </a:xfrm>
        </p:spPr>
        <p:txBody>
          <a:bodyPr/>
          <a:lstStyle/>
          <a:p>
            <a:r>
              <a:rPr lang="en-US" dirty="0"/>
              <a:t>System CPU Usage</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1631582" y="1529040"/>
            <a:ext cx="8758713" cy="43766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system_cpu_by_day_stacked_wCOD.png</a:t>
            </a:r>
            <a:r>
              <a:rPr lang="en-US" dirty="0">
                <a:solidFill>
                  <a:schemeClr val="tx1"/>
                </a:solidFill>
              </a:rPr>
              <a:t>}}</a:t>
            </a:r>
          </a:p>
        </p:txBody>
      </p:sp>
      <p:sp>
        <p:nvSpPr>
          <p:cNvPr id="2" name="TextBox 1">
            <a:extLst>
              <a:ext uri="{FF2B5EF4-FFF2-40B4-BE49-F238E27FC236}">
                <a16:creationId xmlns:a16="http://schemas.microsoft.com/office/drawing/2014/main" id="{F6A57C71-AFD2-9341-98F3-6FE214D80E10}"/>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
        <p:nvSpPr>
          <p:cNvPr id="6" name="Rectangle 5">
            <a:extLst>
              <a:ext uri="{FF2B5EF4-FFF2-40B4-BE49-F238E27FC236}">
                <a16:creationId xmlns:a16="http://schemas.microsoft.com/office/drawing/2014/main" id="{73E8DF00-0C6D-D749-A660-18F3555E469B}"/>
              </a:ext>
            </a:extLst>
          </p:cNvPr>
          <p:cNvSpPr/>
          <p:nvPr/>
        </p:nvSpPr>
        <p:spPr>
          <a:xfrm>
            <a:off x="1522776" y="1515030"/>
            <a:ext cx="9037642" cy="4622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414334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7468"/>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system_cpu_by_dayofweek_heatmap_wCOD.png</a:t>
            </a:r>
            <a:r>
              <a:rPr lang="en-US" dirty="0">
                <a:solidFill>
                  <a:schemeClr val="tx1"/>
                </a:solidFill>
              </a:rPr>
              <a:t>}}</a:t>
            </a:r>
          </a:p>
        </p:txBody>
      </p:sp>
      <p:sp>
        <p:nvSpPr>
          <p:cNvPr id="10" name="Rectangle 9">
            <a:extLst>
              <a:ext uri="{FF2B5EF4-FFF2-40B4-BE49-F238E27FC236}">
                <a16:creationId xmlns:a16="http://schemas.microsoft.com/office/drawing/2014/main" id="{305BD79D-FCD2-4541-ADDA-B94F26B40D37}"/>
              </a:ext>
            </a:extLst>
          </p:cNvPr>
          <p:cNvSpPr/>
          <p:nvPr/>
        </p:nvSpPr>
        <p:spPr>
          <a:xfrm>
            <a:off x="416312" y="1434845"/>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3EE71674-6F15-5042-AC0F-B8AFFB3A1B22}"/>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4BA36AE3-1AEA-0543-B087-24E8F42D349B}"/>
              </a:ext>
            </a:extLst>
          </p:cNvPr>
          <p:cNvSpPr txBox="1"/>
          <p:nvPr/>
        </p:nvSpPr>
        <p:spPr>
          <a:xfrm>
            <a:off x="587482" y="1065513"/>
            <a:ext cx="7427769"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Tree>
    <p:custDataLst>
      <p:tags r:id="rId1"/>
    </p:custDataLst>
    <p:extLst>
      <p:ext uri="{BB962C8B-B14F-4D97-AF65-F5344CB8AC3E}">
        <p14:creationId xmlns:p14="http://schemas.microsoft.com/office/powerpoint/2010/main" val="27262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05936"/>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7482" y="1532952"/>
            <a:ext cx="7932050" cy="47579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system_IO_BusyPct_justIOBusy_wCOD.png</a:t>
            </a:r>
            <a:r>
              <a:rPr lang="en-US" dirty="0">
                <a:solidFill>
                  <a:schemeClr val="tx1"/>
                </a:solidFill>
              </a:rPr>
              <a:t>}}</a:t>
            </a:r>
          </a:p>
        </p:txBody>
      </p:sp>
      <p:sp>
        <p:nvSpPr>
          <p:cNvPr id="8" name="Rectangle 7">
            <a:extLst>
              <a:ext uri="{FF2B5EF4-FFF2-40B4-BE49-F238E27FC236}">
                <a16:creationId xmlns:a16="http://schemas.microsoft.com/office/drawing/2014/main" id="{D248779D-233C-9943-A9E2-0445B827F89D}"/>
              </a:ext>
            </a:extLst>
          </p:cNvPr>
          <p:cNvSpPr/>
          <p:nvPr/>
        </p:nvSpPr>
        <p:spPr>
          <a:xfrm>
            <a:off x="379228" y="153295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9" name="TextBox 8">
            <a:extLst>
              <a:ext uri="{FF2B5EF4-FFF2-40B4-BE49-F238E27FC236}">
                <a16:creationId xmlns:a16="http://schemas.microsoft.com/office/drawing/2014/main" id="{761FBDB4-BA10-2E4B-AB30-D858898AB75E}"/>
              </a:ext>
            </a:extLst>
          </p:cNvPr>
          <p:cNvSpPr txBox="1"/>
          <p:nvPr/>
        </p:nvSpPr>
        <p:spPr>
          <a:xfrm>
            <a:off x="574343" y="1056737"/>
            <a:ext cx="7794149"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
        <p:nvSpPr>
          <p:cNvPr id="7" name="TextBox 6">
            <a:extLst>
              <a:ext uri="{FF2B5EF4-FFF2-40B4-BE49-F238E27FC236}">
                <a16:creationId xmlns:a16="http://schemas.microsoft.com/office/drawing/2014/main" id="{ED2EEF68-C778-FC47-8FF7-CCCDA01C226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204349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1376"/>
            <a:ext cx="11277600" cy="1409700"/>
          </a:xfrm>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system_IO_by_dayofweek_heatmap_maxobserved_wCOD.png</a:t>
            </a:r>
            <a:r>
              <a:rPr lang="en-US" sz="700" dirty="0">
                <a:solidFill>
                  <a:schemeClr val="tx1"/>
                </a:solidFill>
              </a:rPr>
              <a:t>}}</a:t>
            </a:r>
          </a:p>
        </p:txBody>
      </p:sp>
      <p:sp>
        <p:nvSpPr>
          <p:cNvPr id="10" name="Rectangle 9">
            <a:extLst>
              <a:ext uri="{FF2B5EF4-FFF2-40B4-BE49-F238E27FC236}">
                <a16:creationId xmlns:a16="http://schemas.microsoft.com/office/drawing/2014/main" id="{245414F7-1710-B747-A937-1D5376C39A78}"/>
              </a:ext>
            </a:extLst>
          </p:cNvPr>
          <p:cNvSpPr/>
          <p:nvPr/>
        </p:nvSpPr>
        <p:spPr>
          <a:xfrm>
            <a:off x="408416" y="1379068"/>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F49DFC66-5F29-AF41-8154-AB5368175DD9}"/>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EAABE6C4-5392-6C41-B6FA-77D76F6F0D68}"/>
              </a:ext>
            </a:extLst>
          </p:cNvPr>
          <p:cNvSpPr txBox="1"/>
          <p:nvPr/>
        </p:nvSpPr>
        <p:spPr>
          <a:xfrm>
            <a:off x="592142" y="1009736"/>
            <a:ext cx="7584351"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Tree>
    <p:custDataLst>
      <p:tags r:id="rId1"/>
    </p:custDataLst>
    <p:extLst>
      <p:ext uri="{BB962C8B-B14F-4D97-AF65-F5344CB8AC3E}">
        <p14:creationId xmlns:p14="http://schemas.microsoft.com/office/powerpoint/2010/main" val="227382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794816-31D6-844C-9B7A-3F49DB1C2045}"/>
              </a:ext>
            </a:extLst>
          </p:cNvPr>
          <p:cNvSpPr>
            <a:spLocks noGrp="1"/>
          </p:cNvSpPr>
          <p:nvPr>
            <p:ph type="sldNum" sz="quarter" idx="12"/>
          </p:nvPr>
        </p:nvSpPr>
        <p:spPr/>
        <p:txBody>
          <a:bodyPr/>
          <a:lstStyle/>
          <a:p>
            <a:fld id="{0885F5B2-48F7-4F18-A961-C29AAE44EB58}" type="slidenum">
              <a:rPr lang="en-US" smtClean="0"/>
              <a:t>2</a:t>
            </a:fld>
            <a:endParaRPr lang="en-US" dirty="0"/>
          </a:p>
        </p:txBody>
      </p:sp>
      <p:sp>
        <p:nvSpPr>
          <p:cNvPr id="5" name="Title 4">
            <a:extLst>
              <a:ext uri="{FF2B5EF4-FFF2-40B4-BE49-F238E27FC236}">
                <a16:creationId xmlns:a16="http://schemas.microsoft.com/office/drawing/2014/main" id="{7AC8984F-56C0-B743-8089-52737B5D85EA}"/>
              </a:ext>
            </a:extLst>
          </p:cNvPr>
          <p:cNvSpPr>
            <a:spLocks noGrp="1"/>
          </p:cNvSpPr>
          <p:nvPr>
            <p:ph type="title"/>
          </p:nvPr>
        </p:nvSpPr>
        <p:spPr/>
        <p:txBody>
          <a:bodyPr/>
          <a:lstStyle/>
          <a:p>
            <a:r>
              <a:rPr lang="en-US" dirty="0"/>
              <a:t>Agenda: Vantage Health Check (VHC)</a:t>
            </a:r>
          </a:p>
        </p:txBody>
      </p:sp>
      <p:sp>
        <p:nvSpPr>
          <p:cNvPr id="6" name="Content Placeholder 5">
            <a:extLst>
              <a:ext uri="{FF2B5EF4-FFF2-40B4-BE49-F238E27FC236}">
                <a16:creationId xmlns:a16="http://schemas.microsoft.com/office/drawing/2014/main" id="{B11E10D2-416E-6347-AE09-E7A5D1D3EA21}"/>
              </a:ext>
            </a:extLst>
          </p:cNvPr>
          <p:cNvSpPr>
            <a:spLocks noGrp="1"/>
          </p:cNvSpPr>
          <p:nvPr>
            <p:ph idx="1"/>
          </p:nvPr>
        </p:nvSpPr>
        <p:spPr/>
        <p:txBody>
          <a:bodyPr/>
          <a:lstStyle/>
          <a:p>
            <a:pPr marL="342900" indent="-342900">
              <a:buFont typeface="Arial" panose="020B0604020202020204" pitchFamily="34" charset="0"/>
              <a:buChar char="•"/>
            </a:pPr>
            <a:r>
              <a:rPr lang="en-US" dirty="0"/>
              <a:t>VHC Overview</a:t>
            </a:r>
          </a:p>
          <a:p>
            <a:pPr marL="480060" lvl="1" indent="-342900"/>
            <a:r>
              <a:rPr lang="en-US" dirty="0"/>
              <a:t>How to use this document</a:t>
            </a:r>
          </a:p>
          <a:p>
            <a:pPr marL="480060" lvl="1" indent="-342900"/>
            <a:r>
              <a:rPr lang="en-US" dirty="0"/>
              <a:t>VHC “On a Page”</a:t>
            </a:r>
          </a:p>
          <a:p>
            <a:pPr marL="342900" indent="-342900">
              <a:buFont typeface="Arial" panose="020B0604020202020204" pitchFamily="34" charset="0"/>
              <a:buChar char="•"/>
            </a:pPr>
            <a:r>
              <a:rPr lang="en-US" dirty="0"/>
              <a:t>System Health</a:t>
            </a:r>
          </a:p>
          <a:p>
            <a:pPr marL="342900" indent="-342900">
              <a:buFont typeface="Arial" panose="020B0604020202020204" pitchFamily="34" charset="0"/>
              <a:buChar char="•"/>
            </a:pPr>
            <a:r>
              <a:rPr lang="en-US" dirty="0"/>
              <a:t>Workload Health / Attribution Analysis</a:t>
            </a:r>
          </a:p>
          <a:p>
            <a:pPr marL="342900" indent="-342900">
              <a:buFont typeface="Arial" panose="020B0604020202020204" pitchFamily="34" charset="0"/>
              <a:buChar char="•"/>
            </a:pPr>
            <a:r>
              <a:rPr lang="en-US" dirty="0"/>
              <a:t>Feature Usage</a:t>
            </a:r>
          </a:p>
          <a:p>
            <a:pPr marL="342900" indent="-342900">
              <a:buFont typeface="Arial" panose="020B0604020202020204" pitchFamily="34" charset="0"/>
              <a:buChar char="•"/>
            </a:pPr>
            <a:r>
              <a:rPr lang="en-US" dirty="0"/>
              <a:t>Object Health</a:t>
            </a:r>
          </a:p>
          <a:p>
            <a:pPr marL="342900" indent="-342900">
              <a:buFont typeface="Arial" panose="020B0604020202020204" pitchFamily="34" charset="0"/>
              <a:buChar char="•"/>
            </a:pPr>
            <a:r>
              <a:rPr lang="en-US" dirty="0"/>
              <a:t>Next Steps</a:t>
            </a:r>
          </a:p>
        </p:txBody>
      </p:sp>
      <p:pic>
        <p:nvPicPr>
          <p:cNvPr id="8" name="Picture 2" descr="White Lighthouse On The Cliff by Narvikk">
            <a:extLst>
              <a:ext uri="{FF2B5EF4-FFF2-40B4-BE49-F238E27FC236}">
                <a16:creationId xmlns:a16="http://schemas.microsoft.com/office/drawing/2014/main" id="{04878979-C5E5-41A5-B010-D4CAC3133971}"/>
              </a:ext>
            </a:extLst>
          </p:cNvPr>
          <p:cNvPicPr>
            <a:picLocks noChangeArrowheads="1"/>
          </p:cNvPicPr>
          <p:nvPr/>
        </p:nvPicPr>
        <p:blipFill>
          <a:blip r:embed="rId2">
            <a:extLst>
              <a:ext uri="{28A0092B-C50C-407E-A947-70E740481C1C}">
                <a14:useLocalDpi xmlns:a14="http://schemas.microsoft.com/office/drawing/2010/main" val="0"/>
              </a:ext>
            </a:extLst>
          </a:blip>
          <a:srcRect l="13975" r="13975"/>
          <a:stretch>
            <a:fillRect/>
          </a:stretch>
        </p:blipFill>
        <p:spPr bwMode="auto">
          <a:xfrm flipH="1">
            <a:off x="8331198" y="205740"/>
            <a:ext cx="3529013" cy="624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431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D7AFBE-FA8D-B3F6-68CF-60A4F34827B7}"/>
              </a:ext>
            </a:extLst>
          </p:cNvPr>
          <p:cNvSpPr>
            <a:spLocks noGrp="1"/>
          </p:cNvSpPr>
          <p:nvPr>
            <p:ph type="sldNum" sz="quarter" idx="12"/>
          </p:nvPr>
        </p:nvSpPr>
        <p:spPr/>
        <p:txBody>
          <a:bodyPr/>
          <a:lstStyle/>
          <a:p>
            <a:fld id="{0885F5B2-48F7-4F18-A961-C29AAE44EB58}" type="slidenum">
              <a:rPr lang="en-US" smtClean="0"/>
              <a:pPr/>
              <a:t>20</a:t>
            </a:fld>
            <a:endParaRPr lang="en-US" dirty="0"/>
          </a:p>
        </p:txBody>
      </p:sp>
      <p:sp>
        <p:nvSpPr>
          <p:cNvPr id="3" name="Title 2">
            <a:extLst>
              <a:ext uri="{FF2B5EF4-FFF2-40B4-BE49-F238E27FC236}">
                <a16:creationId xmlns:a16="http://schemas.microsoft.com/office/drawing/2014/main" id="{63D2EB66-CFF6-D715-F4AF-40797CE78FF5}"/>
              </a:ext>
            </a:extLst>
          </p:cNvPr>
          <p:cNvSpPr>
            <a:spLocks noGrp="1"/>
          </p:cNvSpPr>
          <p:nvPr>
            <p:ph type="title"/>
          </p:nvPr>
        </p:nvSpPr>
        <p:spPr/>
        <p:txBody>
          <a:bodyPr/>
          <a:lstStyle/>
          <a:p>
            <a:r>
              <a:rPr lang="en-US" dirty="0"/>
              <a:t>Workload Health</a:t>
            </a:r>
          </a:p>
        </p:txBody>
      </p:sp>
      <p:sp>
        <p:nvSpPr>
          <p:cNvPr id="4" name="Text Placeholder 3">
            <a:extLst>
              <a:ext uri="{FF2B5EF4-FFF2-40B4-BE49-F238E27FC236}">
                <a16:creationId xmlns:a16="http://schemas.microsoft.com/office/drawing/2014/main" id="{D95B5561-D508-EE4D-6D2B-14CAD1AE6113}"/>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Tree>
    <p:extLst>
      <p:ext uri="{BB962C8B-B14F-4D97-AF65-F5344CB8AC3E}">
        <p14:creationId xmlns:p14="http://schemas.microsoft.com/office/powerpoint/2010/main" val="3796662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ED4F509-DA89-4BE2-8005-1522E7278347}"/>
              </a:ext>
            </a:extLst>
          </p:cNvPr>
          <p:cNvSpPr>
            <a:spLocks noGrp="1"/>
          </p:cNvSpPr>
          <p:nvPr>
            <p:ph type="body" sz="quarter" idx="11"/>
          </p:nvPr>
        </p:nvSpPr>
        <p:spPr>
          <a:xfrm>
            <a:off x="579120" y="1100226"/>
            <a:ext cx="11033760" cy="516608"/>
          </a:xfrm>
        </p:spPr>
        <p:txBody>
          <a:bodyPr/>
          <a:lstStyle/>
          <a:p>
            <a:r>
              <a:rPr lang="en-US" dirty="0"/>
              <a:t>Concurrency is defined as “Queries in Flight” at any given point-in-time.</a:t>
            </a:r>
          </a:p>
        </p:txBody>
      </p:sp>
      <p:sp>
        <p:nvSpPr>
          <p:cNvPr id="6" name="Title 5">
            <a:extLst>
              <a:ext uri="{FF2B5EF4-FFF2-40B4-BE49-F238E27FC236}">
                <a16:creationId xmlns:a16="http://schemas.microsoft.com/office/drawing/2014/main" id="{0557C3A8-78D0-4480-888E-97B9A2083934}"/>
              </a:ext>
            </a:extLst>
          </p:cNvPr>
          <p:cNvSpPr>
            <a:spLocks noGrp="1"/>
          </p:cNvSpPr>
          <p:nvPr>
            <p:ph type="title"/>
          </p:nvPr>
        </p:nvSpPr>
        <p:spPr>
          <a:xfrm>
            <a:off x="504825" y="496492"/>
            <a:ext cx="11277600" cy="1409700"/>
          </a:xfrm>
        </p:spPr>
        <p:txBody>
          <a:bodyPr/>
          <a:lstStyle/>
          <a:p>
            <a:r>
              <a:rPr lang="en-US" dirty="0"/>
              <a:t>Concurrency Levels</a:t>
            </a:r>
          </a:p>
        </p:txBody>
      </p:sp>
      <p:sp>
        <p:nvSpPr>
          <p:cNvPr id="21" name="Footer Placeholder 4">
            <a:extLst>
              <a:ext uri="{FF2B5EF4-FFF2-40B4-BE49-F238E27FC236}">
                <a16:creationId xmlns:a16="http://schemas.microsoft.com/office/drawing/2014/main" id="{A0CC6C8C-7477-42B6-A523-5002CF174B21}"/>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4" name="Rectangle 23">
            <a:extLst>
              <a:ext uri="{FF2B5EF4-FFF2-40B4-BE49-F238E27FC236}">
                <a16:creationId xmlns:a16="http://schemas.microsoft.com/office/drawing/2014/main" id="{7C22E201-B570-6344-B8D0-DFDF2D97305A}"/>
              </a:ext>
            </a:extLst>
          </p:cNvPr>
          <p:cNvSpPr/>
          <p:nvPr/>
        </p:nvSpPr>
        <p:spPr>
          <a:xfrm>
            <a:off x="314324" y="1728148"/>
            <a:ext cx="7186613" cy="4672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--concurrency2.png}}</a:t>
            </a:r>
          </a:p>
          <a:p>
            <a:pPr algn="l"/>
            <a:endParaRPr lang="en-US" dirty="0">
              <a:solidFill>
                <a:schemeClr val="accent6"/>
              </a:solidFill>
            </a:endParaRPr>
          </a:p>
        </p:txBody>
      </p:sp>
      <p:sp>
        <p:nvSpPr>
          <p:cNvPr id="25" name="Rectangle 24">
            <a:extLst>
              <a:ext uri="{FF2B5EF4-FFF2-40B4-BE49-F238E27FC236}">
                <a16:creationId xmlns:a16="http://schemas.microsoft.com/office/drawing/2014/main" id="{0E564444-58AF-F247-9578-6140A5415635}"/>
              </a:ext>
            </a:extLst>
          </p:cNvPr>
          <p:cNvSpPr/>
          <p:nvPr/>
        </p:nvSpPr>
        <p:spPr>
          <a:xfrm>
            <a:off x="150017" y="1637664"/>
            <a:ext cx="7515225" cy="4824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C714D30F-EE13-644E-8A20-E84D953B5017}"/>
              </a:ext>
            </a:extLst>
          </p:cNvPr>
          <p:cNvSpPr txBox="1"/>
          <p:nvPr/>
        </p:nvSpPr>
        <p:spPr>
          <a:xfrm>
            <a:off x="8070596" y="1616834"/>
            <a:ext cx="3807080" cy="3970318"/>
          </a:xfrm>
          <a:prstGeom prst="rect">
            <a:avLst/>
          </a:prstGeom>
          <a:noFill/>
        </p:spPr>
        <p:txBody>
          <a:bodyPr wrap="square" rtlCol="0">
            <a:spAutoFit/>
          </a:bodyPr>
          <a:lstStyle/>
          <a:p>
            <a:r>
              <a:rPr lang="en-US" sz="1400" dirty="0"/>
              <a:t>Unlike most other performance metrics, </a:t>
            </a:r>
            <a:r>
              <a:rPr lang="en-US" sz="1400" b="1" dirty="0"/>
              <a:t>Concurrency is a point-in-time measure</a:t>
            </a:r>
            <a:r>
              <a:rPr lang="en-US" sz="1400" dirty="0"/>
              <a:t>, meaning it cannot be aggregated. The logic takes one observation per second, adding up all queries-in-flight for that observation.  Hence Concurrency is reported in Percentiles of observations, i.e., 80% of observations were found under the “80</a:t>
            </a:r>
            <a:r>
              <a:rPr lang="en-US" sz="1400" baseline="30000" dirty="0"/>
              <a:t>th</a:t>
            </a:r>
            <a:r>
              <a:rPr lang="en-US" sz="1400" dirty="0"/>
              <a:t> Percentile” line.</a:t>
            </a:r>
          </a:p>
          <a:p>
            <a:endParaRPr lang="en-US" sz="1400" dirty="0"/>
          </a:p>
          <a:p>
            <a:r>
              <a:rPr lang="en-US" sz="1400" dirty="0"/>
              <a:t>The Absolute Max contains all observations but can be well above the 95% Percentile.  This usually happens when ETL is time-bound, and a high number of jobs are all released at once, causing a momentary spike in Concurrency.   </a:t>
            </a:r>
          </a:p>
          <a:p>
            <a:endParaRPr lang="en-US" sz="1400" dirty="0"/>
          </a:p>
          <a:p>
            <a:r>
              <a:rPr lang="en-US" sz="1400" dirty="0"/>
              <a:t>Without the ability to absorb these spikes, workloads would crash or become delayed.</a:t>
            </a:r>
          </a:p>
        </p:txBody>
      </p:sp>
    </p:spTree>
    <p:extLst>
      <p:ext uri="{BB962C8B-B14F-4D97-AF65-F5344CB8AC3E}">
        <p14:creationId xmlns:p14="http://schemas.microsoft.com/office/powerpoint/2010/main" val="6213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dirty="0"/>
              <a:t>Daily Activity Throughput</a:t>
            </a:r>
          </a:p>
        </p:txBody>
      </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73152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89824" y="2322285"/>
            <a:ext cx="73152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388780" y="878115"/>
            <a:ext cx="10764983" cy="813548"/>
          </a:xfrm>
          <a:prstGeom prst="rect">
            <a:avLst/>
          </a:prstGeom>
          <a:noFill/>
        </p:spPr>
        <p:txBody>
          <a:bodyPr wrap="square" lIns="182880" tIns="182880" rIns="182880" bIns="182880" rtlCol="0" anchor="t" anchorCtr="0">
            <a:noAutofit/>
          </a:bodyPr>
          <a:lstStyle/>
          <a:p>
            <a:r>
              <a:rPr lang="en-PH" dirty="0"/>
              <a:t>Average {{</a:t>
            </a:r>
            <a:r>
              <a:rPr lang="en-PH" dirty="0" err="1"/>
              <a:t>val:vhc</a:t>
            </a:r>
            <a:r>
              <a:rPr lang="en-PH" dirty="0"/>
              <a:t>--query_counts.csv[1:20]}}M queries per day. </a:t>
            </a:r>
          </a:p>
          <a:p>
            <a:r>
              <a:rPr lang="en-PH" dirty="0"/>
              <a:t>Average {{</a:t>
            </a:r>
            <a:r>
              <a:rPr lang="en-PH" dirty="0" err="1"/>
              <a:t>val:vhc</a:t>
            </a:r>
            <a:r>
              <a:rPr lang="en-PH" dirty="0"/>
              <a:t>--query_counts.csv[1:6]}}M statements per day. </a:t>
            </a:r>
          </a:p>
          <a:p>
            <a:r>
              <a:rPr lang="en-PH" dirty="0"/>
              <a:t>{{</a:t>
            </a:r>
            <a:r>
              <a:rPr lang="en-PH" dirty="0" err="1"/>
              <a:t>val:vhc</a:t>
            </a:r>
            <a:r>
              <a:rPr lang="en-PH" dirty="0"/>
              <a:t>--query_counts.csv[1:14]}} % of the queries are sub-second.</a:t>
            </a:r>
          </a:p>
        </p:txBody>
      </p:sp>
      <p:sp>
        <p:nvSpPr>
          <p:cNvPr id="2" name="TextBox 1">
            <a:extLst>
              <a:ext uri="{FF2B5EF4-FFF2-40B4-BE49-F238E27FC236}">
                <a16:creationId xmlns:a16="http://schemas.microsoft.com/office/drawing/2014/main" id="{257B5D36-F0EE-4560-DCDB-9A5ABBC5A6AA}"/>
              </a:ext>
            </a:extLst>
          </p:cNvPr>
          <p:cNvSpPr txBox="1"/>
          <p:nvPr/>
        </p:nvSpPr>
        <p:spPr>
          <a:xfrm>
            <a:off x="8035927" y="1036125"/>
            <a:ext cx="3807080" cy="4616648"/>
          </a:xfrm>
          <a:prstGeom prst="rect">
            <a:avLst/>
          </a:prstGeom>
          <a:noFill/>
        </p:spPr>
        <p:txBody>
          <a:bodyPr wrap="square" rtlCol="0">
            <a:spAutoFit/>
          </a:bodyPr>
          <a:lstStyle/>
          <a:p>
            <a:r>
              <a:rPr lang="en-GB" sz="1400" b="1" dirty="0"/>
              <a:t>Daily activity throughput</a:t>
            </a:r>
            <a:r>
              <a:rPr lang="en-GB" sz="1400" dirty="0"/>
              <a:t> refers to the total number of statements/queries or requests processed by a system within a single day. </a:t>
            </a:r>
          </a:p>
          <a:p>
            <a:endParaRPr lang="en-GB" sz="1400" dirty="0"/>
          </a:p>
          <a:p>
            <a:r>
              <a:rPr lang="en-GB" sz="1400" b="1" dirty="0"/>
              <a:t>Sub-second queries</a:t>
            </a:r>
            <a:r>
              <a:rPr lang="en-GB" sz="1400" dirty="0"/>
              <a:t> refers to queries or searches that are executed and return results in less than one second.</a:t>
            </a:r>
          </a:p>
          <a:p>
            <a:endParaRPr lang="en-GB" sz="1400" dirty="0"/>
          </a:p>
          <a:p>
            <a:r>
              <a:rPr lang="en-GB" sz="1400" b="1" dirty="0"/>
              <a:t>Query Count</a:t>
            </a:r>
            <a:r>
              <a:rPr lang="en-GB" sz="1400" dirty="0"/>
              <a:t> refers to the number of queries executed. Each time a query is sent for execution, it is counted as one query. A query can be single or multi-statement.</a:t>
            </a:r>
          </a:p>
          <a:p>
            <a:endParaRPr lang="en-GB" sz="1400" dirty="0"/>
          </a:p>
          <a:p>
            <a:r>
              <a:rPr lang="en-GB" sz="1400" b="1" dirty="0"/>
              <a:t>Statement Count </a:t>
            </a:r>
            <a:r>
              <a:rPr lang="en-GB" sz="1400" dirty="0"/>
              <a:t>refers to the number of individual SQL statements within a single query or transaction. A query or transaction can contain multiple SQL statements, such as Begin Transaction, SELECT, INSERT, End Transaction etc. </a:t>
            </a:r>
            <a:endParaRPr lang="en-US" sz="1400" dirty="0"/>
          </a:p>
        </p:txBody>
      </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1935399"/>
            <a:ext cx="6400800" cy="40588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7482" y="1524602"/>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442200" y="1524602"/>
            <a:ext cx="4305300" cy="343235"/>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442200" y="1935399"/>
            <a:ext cx="4497050" cy="4272132"/>
          </a:xfrm>
          <a:prstGeom prst="rect">
            <a:avLst/>
          </a:prstGeom>
        </p:spPr>
        <p:txBody>
          <a:bodyPr wrap="square">
            <a:spAutoFit/>
          </a:bodyPr>
          <a:lstStyle/>
          <a:p>
            <a:pPr defTabSz="914330">
              <a:lnSpc>
                <a:spcPct val="130000"/>
              </a:lnSpc>
              <a:spcBef>
                <a:spcPts val="1200"/>
              </a:spcBef>
              <a:defRPr/>
            </a:pPr>
            <a:r>
              <a:rPr lang="en-US" sz="1100" b="1" dirty="0">
                <a:solidFill>
                  <a:srgbClr val="6B767D"/>
                </a:solidFill>
              </a:rPr>
              <a:t>Tactical queries are so low cost as to be essentially FREE</a:t>
            </a:r>
          </a:p>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[1:27]}}</a:t>
            </a:r>
            <a:r>
              <a:rPr lang="en-US" sz="1100" b="1" dirty="0">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40 years of optimizer improvements and world-class workload management allows this level of success performing true mixed workloads.</a:t>
            </a:r>
          </a:p>
        </p:txBody>
      </p:sp>
      <p:sp>
        <p:nvSpPr>
          <p:cNvPr id="8" name="Rectangle 7">
            <a:extLst>
              <a:ext uri="{FF2B5EF4-FFF2-40B4-BE49-F238E27FC236}">
                <a16:creationId xmlns:a16="http://schemas.microsoft.com/office/drawing/2014/main" id="{C7E41A62-A2A9-F64E-88C7-8C25D88C6049}"/>
              </a:ext>
            </a:extLst>
          </p:cNvPr>
          <p:cNvSpPr/>
          <p:nvPr/>
        </p:nvSpPr>
        <p:spPr>
          <a:xfrm>
            <a:off x="502676" y="1799701"/>
            <a:ext cx="6559860" cy="4407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81255" y="1266896"/>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--allocated_utilization_top50_databases_Allocated_CPU.png}}</a:t>
            </a:r>
          </a:p>
          <a:p>
            <a:pPr algn="l"/>
            <a:endParaRPr lang="en-US" dirty="0">
              <a:solidFill>
                <a:schemeClr val="accent6"/>
              </a:solidFill>
            </a:endParaRP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199" y="645256"/>
            <a:ext cx="11277600" cy="1409700"/>
          </a:xfrm>
        </p:spPr>
        <p:txBody>
          <a:bodyPr/>
          <a:lstStyle/>
          <a:p>
            <a:r>
              <a:rPr lang="en-US" dirty="0"/>
              <a:t>Allocation by Top 50 Databases – CPU</a:t>
            </a:r>
          </a:p>
        </p:txBody>
      </p:sp>
      <p:sp>
        <p:nvSpPr>
          <p:cNvPr id="8" name="Rectangle 7">
            <a:extLst>
              <a:ext uri="{FF2B5EF4-FFF2-40B4-BE49-F238E27FC236}">
                <a16:creationId xmlns:a16="http://schemas.microsoft.com/office/drawing/2014/main" id="{C7E41A62-A2A9-F64E-88C7-8C25D88C6049}"/>
              </a:ext>
            </a:extLst>
          </p:cNvPr>
          <p:cNvSpPr/>
          <p:nvPr/>
        </p:nvSpPr>
        <p:spPr>
          <a:xfrm>
            <a:off x="429275" y="1266896"/>
            <a:ext cx="11333449"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Tree>
    <p:custDataLst>
      <p:tags r:id="rId1"/>
    </p:custDataLst>
    <p:extLst>
      <p:ext uri="{BB962C8B-B14F-4D97-AF65-F5344CB8AC3E}">
        <p14:creationId xmlns:p14="http://schemas.microsoft.com/office/powerpoint/2010/main" val="162768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645256"/>
            <a:ext cx="11277600" cy="1409700"/>
          </a:xfrm>
        </p:spPr>
        <p:txBody>
          <a:bodyPr/>
          <a:lstStyle/>
          <a:p>
            <a:r>
              <a:rPr lang="en-US" dirty="0"/>
              <a:t>Allocation by Top 50 Databases – IO Count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B909F492-C256-D049-85F2-B38EF65593AD}"/>
              </a:ext>
            </a:extLst>
          </p:cNvPr>
          <p:cNvSpPr/>
          <p:nvPr/>
        </p:nvSpPr>
        <p:spPr>
          <a:xfrm>
            <a:off x="581255" y="1266895"/>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--allocated_utilization_top50_databases_Allocated_IOCnt.png}}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98A213B-FDE6-8E4D-850C-E4F94EC1AE05}"/>
              </a:ext>
            </a:extLst>
          </p:cNvPr>
          <p:cNvSpPr/>
          <p:nvPr/>
        </p:nvSpPr>
        <p:spPr>
          <a:xfrm>
            <a:off x="506538" y="1233681"/>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181443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529739" y="645256"/>
            <a:ext cx="11277600" cy="1409700"/>
          </a:xfrm>
        </p:spPr>
        <p:txBody>
          <a:bodyPr/>
          <a:lstStyle/>
          <a:p>
            <a:r>
              <a:rPr lang="en-US" dirty="0"/>
              <a:t>Allocation by Top 50 Databases – IO GB / Throughput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22BEF80F-2A05-8F40-A696-EF57E6D36EFA}"/>
              </a:ext>
            </a:extLst>
          </p:cNvPr>
          <p:cNvSpPr/>
          <p:nvPr/>
        </p:nvSpPr>
        <p:spPr>
          <a:xfrm>
            <a:off x="581255" y="1266897"/>
            <a:ext cx="10972800" cy="3749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--allocated_utilization_top50_databases_Allocated_IOGB.png}}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333801" y="1233682"/>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5707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1252082565"/>
              </p:ext>
            </p:extLst>
          </p:nvPr>
        </p:nvGraphicFramePr>
        <p:xfrm>
          <a:off x="575310" y="1558847"/>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82930" y="974172"/>
            <a:ext cx="11033760" cy="475488"/>
          </a:xfrm>
        </p:spPr>
        <p:txBody>
          <a:bodyPr/>
          <a:lstStyle/>
          <a:p>
            <a:r>
              <a:rPr lang="en-US" dirty="0"/>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sp>
        <p:nvSpPr>
          <p:cNvPr id="13" name="Rectangle 12">
            <a:extLst>
              <a:ext uri="{FF2B5EF4-FFF2-40B4-BE49-F238E27FC236}">
                <a16:creationId xmlns:a16="http://schemas.microsoft.com/office/drawing/2014/main" id="{85B25DA7-6B0F-DA4E-8B16-2E23E71B4D22}"/>
              </a:ext>
            </a:extLst>
          </p:cNvPr>
          <p:cNvSpPr/>
          <p:nvPr/>
        </p:nvSpPr>
        <p:spPr>
          <a:xfrm>
            <a:off x="7429500" y="2165768"/>
            <a:ext cx="4305300" cy="3135858"/>
          </a:xfrm>
          <a:prstGeom prst="rect">
            <a:avLst/>
          </a:prstGeom>
        </p:spPr>
        <p:txBody>
          <a:bodyPr wrap="square">
            <a:spAutoFit/>
          </a:bodyPr>
          <a:lstStyle/>
          <a:p>
            <a:pPr lvl="0" defTabSz="914330">
              <a:lnSpc>
                <a:spcPct val="130000"/>
              </a:lnSpc>
              <a:spcBef>
                <a:spcPts val="1200"/>
              </a:spcBef>
            </a:pPr>
            <a:r>
              <a:rPr lang="en-US" b="1" dirty="0">
                <a:solidFill>
                  <a:schemeClr val="tx2"/>
                </a:solidFill>
                <a:latin typeface="+mj-lt"/>
              </a:rPr>
              <a:t>New Cloud Considerations</a:t>
            </a:r>
          </a:p>
          <a:p>
            <a:pPr lvl="0" defTabSz="914330">
              <a:lnSpc>
                <a:spcPct val="130000"/>
              </a:lnSpc>
              <a:spcBef>
                <a:spcPts val="1200"/>
              </a:spcBef>
            </a:pPr>
            <a:r>
              <a:rPr lang="en-US" sz="1200" b="1" dirty="0">
                <a:latin typeface="+mj-lt"/>
              </a:rPr>
              <a:t>Teradata handles BIG DATA easily</a:t>
            </a:r>
            <a:r>
              <a:rPr lang="en-US" sz="1200" dirty="0">
                <a:latin typeface="+mj-lt"/>
              </a:rPr>
              <a:t>, but you may not always want to pay for the egress charges on that big data especially for wasteful exports to other offline systems.  Additionally, every uncontrolled large export is a potential data breach.</a:t>
            </a:r>
          </a:p>
          <a:p>
            <a:pPr lvl="0" defTabSz="914330">
              <a:lnSpc>
                <a:spcPct val="130000"/>
              </a:lnSpc>
              <a:spcBef>
                <a:spcPts val="1200"/>
              </a:spcBef>
            </a:pPr>
            <a:r>
              <a:rPr lang="en-US" sz="1200" dirty="0">
                <a:latin typeface="+mj-lt"/>
              </a:rPr>
              <a:t>The industry best practice is to bring analytics to the data when practical, and only export as a last resort. Teradata Vantage enables more ML workloads to be pushed to the data, where permission and security are well controlled and egress charges non-existent. </a:t>
            </a:r>
          </a:p>
        </p:txBody>
      </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625C3B-57FE-247A-8509-09458A851AAF}"/>
              </a:ext>
            </a:extLst>
          </p:cNvPr>
          <p:cNvSpPr>
            <a:spLocks noGrp="1"/>
          </p:cNvSpPr>
          <p:nvPr>
            <p:ph type="sldNum" sz="quarter" idx="12"/>
          </p:nvPr>
        </p:nvSpPr>
        <p:spPr/>
        <p:txBody>
          <a:bodyPr/>
          <a:lstStyle/>
          <a:p>
            <a:fld id="{0885F5B2-48F7-4F18-A961-C29AAE44EB58}" type="slidenum">
              <a:rPr lang="en-US" smtClean="0"/>
              <a:pPr/>
              <a:t>29</a:t>
            </a:fld>
            <a:endParaRPr lang="en-US" dirty="0"/>
          </a:p>
        </p:txBody>
      </p:sp>
      <p:sp>
        <p:nvSpPr>
          <p:cNvPr id="3" name="Title 2">
            <a:extLst>
              <a:ext uri="{FF2B5EF4-FFF2-40B4-BE49-F238E27FC236}">
                <a16:creationId xmlns:a16="http://schemas.microsoft.com/office/drawing/2014/main" id="{E78A0AC6-B4FE-6FCF-96BA-7F6F2FDEDA7E}"/>
              </a:ext>
            </a:extLst>
          </p:cNvPr>
          <p:cNvSpPr>
            <a:spLocks noGrp="1"/>
          </p:cNvSpPr>
          <p:nvPr>
            <p:ph type="title"/>
          </p:nvPr>
        </p:nvSpPr>
        <p:spPr/>
        <p:txBody>
          <a:bodyPr/>
          <a:lstStyle/>
          <a:p>
            <a:r>
              <a:rPr lang="en-US" dirty="0"/>
              <a:t>Feature Usage</a:t>
            </a:r>
          </a:p>
        </p:txBody>
      </p:sp>
      <p:sp>
        <p:nvSpPr>
          <p:cNvPr id="4" name="Text Placeholder 3">
            <a:extLst>
              <a:ext uri="{FF2B5EF4-FFF2-40B4-BE49-F238E27FC236}">
                <a16:creationId xmlns:a16="http://schemas.microsoft.com/office/drawing/2014/main" id="{04A2D05A-EC48-BC49-AD3A-0E55B03C2ACF}"/>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Tree>
    <p:extLst>
      <p:ext uri="{BB962C8B-B14F-4D97-AF65-F5344CB8AC3E}">
        <p14:creationId xmlns:p14="http://schemas.microsoft.com/office/powerpoint/2010/main" val="350246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26D6BC-BAB1-694F-940D-6411506FFD96}"/>
              </a:ext>
            </a:extLst>
          </p:cNvPr>
          <p:cNvSpPr>
            <a:spLocks noGrp="1"/>
          </p:cNvSpPr>
          <p:nvPr>
            <p:ph type="sldNum" sz="quarter" idx="12"/>
          </p:nvPr>
        </p:nvSpPr>
        <p:spPr>
          <a:xfrm>
            <a:off x="11277600" y="6286500"/>
            <a:ext cx="457200" cy="365760"/>
          </a:xfrm>
        </p:spPr>
        <p:txBody>
          <a:bodyPr/>
          <a:lstStyle/>
          <a:p>
            <a:fld id="{0885F5B2-48F7-4F18-A961-C29AAE44EB58}" type="slidenum">
              <a:rPr lang="en-US" smtClean="0"/>
              <a:pPr/>
              <a:t>3</a:t>
            </a:fld>
            <a:endParaRPr lang="en-US" dirty="0"/>
          </a:p>
        </p:txBody>
      </p:sp>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438400"/>
            <a:ext cx="7955280" cy="1600199"/>
          </a:xfrm>
        </p:spPr>
        <p:txBody>
          <a:bodyPr/>
          <a:lstStyle/>
          <a:p>
            <a:r>
              <a:rPr lang="en-US" dirty="0"/>
              <a:t>Vantage Health Check - Overview</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038601"/>
            <a:ext cx="7955280" cy="1013459"/>
          </a:xfrm>
        </p:spPr>
        <p:txBody>
          <a:bodyPr/>
          <a:lstStyle/>
          <a:p>
            <a:r>
              <a:rPr lang="en-US" dirty="0"/>
              <a:t>{{</a:t>
            </a:r>
            <a:r>
              <a:rPr lang="en-US" dirty="0" err="1"/>
              <a:t>val:vhc</a:t>
            </a:r>
            <a:r>
              <a:rPr lang="en-US" dirty="0"/>
              <a:t>--intro.csv[1:1]}}</a:t>
            </a:r>
          </a:p>
        </p:txBody>
      </p:sp>
    </p:spTree>
    <p:extLst>
      <p:ext uri="{BB962C8B-B14F-4D97-AF65-F5344CB8AC3E}">
        <p14:creationId xmlns:p14="http://schemas.microsoft.com/office/powerpoint/2010/main" val="386407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Frequency</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576263" y="1720772"/>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12" name="Text Placeholder 3">
            <a:extLst>
              <a:ext uri="{FF2B5EF4-FFF2-40B4-BE49-F238E27FC236}">
                <a16:creationId xmlns:a16="http://schemas.microsoft.com/office/drawing/2014/main" id="{8C76FFB1-A543-6C4A-9FFA-AB58F70DD620}"/>
              </a:ext>
            </a:extLst>
          </p:cNvPr>
          <p:cNvSpPr txBox="1">
            <a:spLocks/>
          </p:cNvSpPr>
          <p:nvPr/>
        </p:nvSpPr>
        <p:spPr>
          <a:xfrm>
            <a:off x="576072" y="1318436"/>
            <a:ext cx="6543865" cy="387901"/>
          </a:xfrm>
          <a:prstGeom prst="rect">
            <a:avLst/>
          </a:prstGeom>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400" kern="1200">
                <a:solidFill>
                  <a:schemeClr val="tx1"/>
                </a:solidFill>
                <a:latin typeface="+mn-lt"/>
                <a:ea typeface="+mn-ea"/>
                <a:cs typeface="+mn-cs"/>
              </a:defRPr>
            </a:lvl1pPr>
            <a:lvl2pPr marL="577850" indent="-223838" algn="l" defTabSz="914400" rtl="0" eaLnBrk="1" latinLnBrk="0" hangingPunct="1">
              <a:lnSpc>
                <a:spcPct val="100000"/>
              </a:lnSpc>
              <a:spcBef>
                <a:spcPts val="0"/>
              </a:spcBef>
              <a:buFont typeface="Courier New" panose="02070309020205020404" pitchFamily="49" charset="0"/>
              <a:buChar char="o"/>
              <a:tabLst/>
              <a:defRPr sz="20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Top 25 most used Features, by use Frequency</a:t>
            </a:r>
          </a:p>
        </p:txBody>
      </p:sp>
      <p:sp>
        <p:nvSpPr>
          <p:cNvPr id="13" name="TextBox 12">
            <a:extLst>
              <a:ext uri="{FF2B5EF4-FFF2-40B4-BE49-F238E27FC236}">
                <a16:creationId xmlns:a16="http://schemas.microsoft.com/office/drawing/2014/main" id="{3B90BA7B-553B-9E42-B823-927C9CC4CCD9}"/>
              </a:ext>
            </a:extLst>
          </p:cNvPr>
          <p:cNvSpPr txBox="1"/>
          <p:nvPr/>
        </p:nvSpPr>
        <p:spPr>
          <a:xfrm rot="16200000">
            <a:off x="6946158" y="4845206"/>
            <a:ext cx="2926827" cy="307777"/>
          </a:xfrm>
          <a:prstGeom prst="rect">
            <a:avLst/>
          </a:prstGeom>
          <a:noFill/>
        </p:spPr>
        <p:txBody>
          <a:bodyPr wrap="none" rtlCol="0">
            <a:spAutoFit/>
          </a:bodyPr>
          <a:lstStyle/>
          <a:p>
            <a:r>
              <a:rPr lang="en-US" sz="1400" dirty="0"/>
              <a:t>Feature by Average Query Volume</a:t>
            </a:r>
          </a:p>
        </p:txBody>
      </p:sp>
      <p:sp>
        <p:nvSpPr>
          <p:cNvPr id="14" name="TextBox 13">
            <a:extLst>
              <a:ext uri="{FF2B5EF4-FFF2-40B4-BE49-F238E27FC236}">
                <a16:creationId xmlns:a16="http://schemas.microsoft.com/office/drawing/2014/main" id="{6EA6526C-C08E-514A-8BF1-895E19F80A8E}"/>
              </a:ext>
            </a:extLst>
          </p:cNvPr>
          <p:cNvSpPr txBox="1"/>
          <p:nvPr/>
        </p:nvSpPr>
        <p:spPr>
          <a:xfrm>
            <a:off x="8597316" y="-457200"/>
            <a:ext cx="3749039" cy="7315200"/>
          </a:xfrm>
          <a:prstGeom prst="rect">
            <a:avLst/>
          </a:prstGeom>
          <a:solidFill>
            <a:schemeClr val="bg1">
              <a:lumMod val="85000"/>
            </a:schemeClr>
          </a:solidFill>
        </p:spPr>
        <p:txBody>
          <a:bodyPr wrap="square" rtlCol="0">
            <a:noAutofit/>
          </a:bodyPr>
          <a:lstStyle/>
          <a:p>
            <a:r>
              <a:rPr lang="en-US" dirty="0"/>
              <a:t>{{</a:t>
            </a:r>
            <a:r>
              <a:rPr lang="en-US" dirty="0" err="1"/>
              <a:t>pic:vhc</a:t>
            </a:r>
            <a:r>
              <a:rPr lang="en-US" dirty="0"/>
              <a:t>--</a:t>
            </a:r>
            <a:r>
              <a:rPr lang="en-US" dirty="0" err="1"/>
              <a:t>feature_usage_x_Feature_active.png</a:t>
            </a:r>
            <a:r>
              <a:rPr lang="en-US" dirty="0"/>
              <a:t>}}</a:t>
            </a:r>
          </a:p>
        </p:txBody>
      </p:sp>
      <p:sp>
        <p:nvSpPr>
          <p:cNvPr id="15" name="Rectangle 14">
            <a:extLst>
              <a:ext uri="{FF2B5EF4-FFF2-40B4-BE49-F238E27FC236}">
                <a16:creationId xmlns:a16="http://schemas.microsoft.com/office/drawing/2014/main" id="{96E48556-A070-A544-9565-B296281256F9}"/>
              </a:ext>
            </a:extLst>
          </p:cNvPr>
          <p:cNvSpPr/>
          <p:nvPr/>
        </p:nvSpPr>
        <p:spPr>
          <a:xfrm>
            <a:off x="8563460" y="-627478"/>
            <a:ext cx="4089283" cy="7538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8545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CPU  </a:t>
            </a:r>
            <a:endParaRPr lang="en-US" dirty="0"/>
          </a:p>
        </p:txBody>
      </p:sp>
      <p:sp>
        <p:nvSpPr>
          <p:cNvPr id="10" name="TextBox 9">
            <a:extLst>
              <a:ext uri="{FF2B5EF4-FFF2-40B4-BE49-F238E27FC236}">
                <a16:creationId xmlns:a16="http://schemas.microsoft.com/office/drawing/2014/main" id="{0215E938-48F9-F24D-B0E3-430D62C30271}"/>
              </a:ext>
            </a:extLst>
          </p:cNvPr>
          <p:cNvSpPr txBox="1"/>
          <p:nvPr/>
        </p:nvSpPr>
        <p:spPr>
          <a:xfrm rot="16200000">
            <a:off x="6946158" y="4845206"/>
            <a:ext cx="2926827" cy="307777"/>
          </a:xfrm>
          <a:prstGeom prst="rect">
            <a:avLst/>
          </a:prstGeom>
          <a:noFill/>
        </p:spPr>
        <p:txBody>
          <a:bodyPr wrap="none" rtlCol="0">
            <a:spAutoFit/>
          </a:bodyPr>
          <a:lstStyle/>
          <a:p>
            <a:r>
              <a:rPr lang="en-US" sz="1400" dirty="0"/>
              <a:t>Feature by Average Query Volume</a:t>
            </a:r>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576263" y="1720772"/>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12" name="Text Placeholder 3">
            <a:extLst>
              <a:ext uri="{FF2B5EF4-FFF2-40B4-BE49-F238E27FC236}">
                <a16:creationId xmlns:a16="http://schemas.microsoft.com/office/drawing/2014/main" id="{8C76FFB1-A543-6C4A-9FFA-AB58F70DD620}"/>
              </a:ext>
            </a:extLst>
          </p:cNvPr>
          <p:cNvSpPr txBox="1">
            <a:spLocks/>
          </p:cNvSpPr>
          <p:nvPr/>
        </p:nvSpPr>
        <p:spPr>
          <a:xfrm>
            <a:off x="576072" y="1318436"/>
            <a:ext cx="6543865" cy="387901"/>
          </a:xfrm>
          <a:prstGeom prst="rect">
            <a:avLst/>
          </a:prstGeom>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400" kern="1200">
                <a:solidFill>
                  <a:schemeClr val="tx1"/>
                </a:solidFill>
                <a:latin typeface="+mn-lt"/>
                <a:ea typeface="+mn-ea"/>
                <a:cs typeface="+mn-cs"/>
              </a:defRPr>
            </a:lvl1pPr>
            <a:lvl2pPr marL="577850" indent="-223838" algn="l" defTabSz="914400" rtl="0" eaLnBrk="1" latinLnBrk="0" hangingPunct="1">
              <a:lnSpc>
                <a:spcPct val="100000"/>
              </a:lnSpc>
              <a:spcBef>
                <a:spcPts val="0"/>
              </a:spcBef>
              <a:buFont typeface="Courier New" panose="02070309020205020404" pitchFamily="49" charset="0"/>
              <a:buChar char="o"/>
              <a:tabLst/>
              <a:defRPr sz="20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Top 25 most used Features, by use CPU Use</a:t>
            </a:r>
          </a:p>
        </p:txBody>
      </p:sp>
      <p:sp>
        <p:nvSpPr>
          <p:cNvPr id="13" name="TextBox 12">
            <a:extLst>
              <a:ext uri="{FF2B5EF4-FFF2-40B4-BE49-F238E27FC236}">
                <a16:creationId xmlns:a16="http://schemas.microsoft.com/office/drawing/2014/main" id="{C6B47FFD-C2C4-FC4D-800B-F7C7EDBAAA32}"/>
              </a:ext>
            </a:extLst>
          </p:cNvPr>
          <p:cNvSpPr txBox="1"/>
          <p:nvPr/>
        </p:nvSpPr>
        <p:spPr>
          <a:xfrm>
            <a:off x="8597316" y="-457200"/>
            <a:ext cx="3749039" cy="7315200"/>
          </a:xfrm>
          <a:prstGeom prst="rect">
            <a:avLst/>
          </a:prstGeom>
          <a:solidFill>
            <a:schemeClr val="bg1">
              <a:lumMod val="85000"/>
            </a:schemeClr>
          </a:solidFill>
        </p:spPr>
        <p:txBody>
          <a:bodyPr wrap="square" rtlCol="0">
            <a:noAutofit/>
          </a:bodyPr>
          <a:lstStyle/>
          <a:p>
            <a:r>
              <a:rPr lang="en-US" dirty="0"/>
              <a:t>{{</a:t>
            </a:r>
            <a:r>
              <a:rPr lang="en-US" dirty="0" err="1"/>
              <a:t>pic:vhc</a:t>
            </a:r>
            <a:r>
              <a:rPr lang="en-US" dirty="0"/>
              <a:t>--</a:t>
            </a:r>
            <a:r>
              <a:rPr lang="en-US" dirty="0" err="1"/>
              <a:t>feature_usage_x_Feature_active.png</a:t>
            </a:r>
            <a:r>
              <a:rPr lang="en-US" dirty="0"/>
              <a:t>}}</a:t>
            </a:r>
          </a:p>
        </p:txBody>
      </p:sp>
      <p:sp>
        <p:nvSpPr>
          <p:cNvPr id="14" name="Rectangle 13">
            <a:extLst>
              <a:ext uri="{FF2B5EF4-FFF2-40B4-BE49-F238E27FC236}">
                <a16:creationId xmlns:a16="http://schemas.microsoft.com/office/drawing/2014/main" id="{AA87EDE2-1F44-3F47-B209-A2F067CC2068}"/>
              </a:ext>
            </a:extLst>
          </p:cNvPr>
          <p:cNvSpPr/>
          <p:nvPr/>
        </p:nvSpPr>
        <p:spPr>
          <a:xfrm>
            <a:off x="8563460" y="-680486"/>
            <a:ext cx="4089283" cy="7538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187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Subcategory</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feature_usage_x_Feature_SubCategory_linear.png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41453" y="1137290"/>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420147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Solution Type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feature_usage_x_Solution_Type_linear.png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61487" y="1137289"/>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61730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Objective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feature_usage_x_Objective_Name_linear.png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53877" y="1151577"/>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117648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err="1">
                <a:ln>
                  <a:noFill/>
                </a:ln>
                <a:solidFill>
                  <a:srgbClr val="00233C"/>
                </a:solidFill>
                <a:effectLst/>
                <a:uLnTx/>
                <a:uFillTx/>
                <a:latin typeface="Inter Light"/>
                <a:ea typeface="+mj-ea"/>
                <a:cs typeface="+mj-cs"/>
              </a:rPr>
              <a:t>ClearScape</a:t>
            </a:r>
            <a:r>
              <a:rPr kumimoji="0" lang="en-US" sz="2800" b="0" i="0" u="none" strike="noStrike" kern="1200" cap="none" spc="-30" normalizeH="0" baseline="0" noProof="0" dirty="0">
                <a:ln>
                  <a:noFill/>
                </a:ln>
                <a:solidFill>
                  <a:srgbClr val="00233C"/>
                </a:solidFill>
                <a:effectLst/>
                <a:uLnTx/>
                <a:uFillTx/>
                <a:latin typeface="Inter Light"/>
                <a:ea typeface="+mj-ea"/>
                <a:cs typeface="+mj-cs"/>
              </a:rPr>
              <a:t> Feature Usage by Frequency</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83143035"/>
              </p:ext>
            </p:extLst>
          </p:nvPr>
        </p:nvGraphicFramePr>
        <p:xfrm>
          <a:off x="576263" y="1720772"/>
          <a:ext cx="7164240" cy="4658666"/>
        </p:xfrm>
        <a:graphic>
          <a:graphicData uri="http://schemas.openxmlformats.org/drawingml/2006/table">
            <a:tbl>
              <a:tblPr firstRow="1" bandRow="1">
                <a:tableStyleId>{9DCAF9ED-07DC-4A11-8D7F-57B35C25682E}</a:tableStyleId>
              </a:tblPr>
              <a:tblGrid>
                <a:gridCol w="3877403">
                  <a:extLst>
                    <a:ext uri="{9D8B030D-6E8A-4147-A177-3AD203B41FA5}">
                      <a16:colId xmlns:a16="http://schemas.microsoft.com/office/drawing/2014/main" val="3418245233"/>
                    </a:ext>
                  </a:extLst>
                </a:gridCol>
                <a:gridCol w="1608268">
                  <a:extLst>
                    <a:ext uri="{9D8B030D-6E8A-4147-A177-3AD203B41FA5}">
                      <a16:colId xmlns:a16="http://schemas.microsoft.com/office/drawing/2014/main" val="251619454"/>
                    </a:ext>
                  </a:extLst>
                </a:gridCol>
                <a:gridCol w="1678569">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67240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548911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12" name="Text Placeholder 3">
            <a:extLst>
              <a:ext uri="{FF2B5EF4-FFF2-40B4-BE49-F238E27FC236}">
                <a16:creationId xmlns:a16="http://schemas.microsoft.com/office/drawing/2014/main" id="{8C76FFB1-A543-6C4A-9FFA-AB58F70DD620}"/>
              </a:ext>
            </a:extLst>
          </p:cNvPr>
          <p:cNvSpPr txBox="1">
            <a:spLocks/>
          </p:cNvSpPr>
          <p:nvPr/>
        </p:nvSpPr>
        <p:spPr>
          <a:xfrm>
            <a:off x="576072" y="1318436"/>
            <a:ext cx="6543865" cy="387901"/>
          </a:xfrm>
          <a:prstGeom prst="rect">
            <a:avLst/>
          </a:prstGeom>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400" kern="1200">
                <a:solidFill>
                  <a:schemeClr val="tx1"/>
                </a:solidFill>
                <a:latin typeface="+mn-lt"/>
                <a:ea typeface="+mn-ea"/>
                <a:cs typeface="+mn-cs"/>
              </a:defRPr>
            </a:lvl1pPr>
            <a:lvl2pPr marL="577850" indent="-223838" algn="l" defTabSz="914400" rtl="0" eaLnBrk="1" latinLnBrk="0" hangingPunct="1">
              <a:lnSpc>
                <a:spcPct val="100000"/>
              </a:lnSpc>
              <a:spcBef>
                <a:spcPts val="0"/>
              </a:spcBef>
              <a:buFont typeface="Courier New" panose="02070309020205020404" pitchFamily="49" charset="0"/>
              <a:buChar char="o"/>
              <a:tabLst/>
              <a:defRPr sz="20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Most used </a:t>
            </a:r>
            <a:r>
              <a:rPr lang="en-US" sz="1800" dirty="0" err="1"/>
              <a:t>ClearScape</a:t>
            </a:r>
            <a:r>
              <a:rPr lang="en-US" sz="1800" dirty="0"/>
              <a:t> Features, by use Frequency</a:t>
            </a:r>
          </a:p>
        </p:txBody>
      </p:sp>
      <p:sp>
        <p:nvSpPr>
          <p:cNvPr id="13" name="TextBox 12">
            <a:extLst>
              <a:ext uri="{FF2B5EF4-FFF2-40B4-BE49-F238E27FC236}">
                <a16:creationId xmlns:a16="http://schemas.microsoft.com/office/drawing/2014/main" id="{3B90BA7B-553B-9E42-B823-927C9CC4CCD9}"/>
              </a:ext>
            </a:extLst>
          </p:cNvPr>
          <p:cNvSpPr txBox="1"/>
          <p:nvPr/>
        </p:nvSpPr>
        <p:spPr>
          <a:xfrm rot="16200000">
            <a:off x="6946158" y="4845206"/>
            <a:ext cx="2926827" cy="307777"/>
          </a:xfrm>
          <a:prstGeom prst="rect">
            <a:avLst/>
          </a:prstGeom>
          <a:noFill/>
        </p:spPr>
        <p:txBody>
          <a:bodyPr wrap="none" rtlCol="0">
            <a:spAutoFit/>
          </a:bodyPr>
          <a:lstStyle/>
          <a:p>
            <a:r>
              <a:rPr lang="en-US" sz="1400" dirty="0"/>
              <a:t>Feature by Average Query Volume</a:t>
            </a:r>
          </a:p>
        </p:txBody>
      </p:sp>
      <p:sp>
        <p:nvSpPr>
          <p:cNvPr id="14" name="TextBox 13">
            <a:extLst>
              <a:ext uri="{FF2B5EF4-FFF2-40B4-BE49-F238E27FC236}">
                <a16:creationId xmlns:a16="http://schemas.microsoft.com/office/drawing/2014/main" id="{6EA6526C-C08E-514A-8BF1-895E19F80A8E}"/>
              </a:ext>
            </a:extLst>
          </p:cNvPr>
          <p:cNvSpPr txBox="1"/>
          <p:nvPr/>
        </p:nvSpPr>
        <p:spPr>
          <a:xfrm>
            <a:off x="8077200" y="683110"/>
            <a:ext cx="4114800" cy="5943600"/>
          </a:xfrm>
          <a:prstGeom prst="rect">
            <a:avLst/>
          </a:prstGeom>
          <a:solidFill>
            <a:schemeClr val="bg1">
              <a:lumMod val="85000"/>
            </a:schemeClr>
          </a:solidFill>
        </p:spPr>
        <p:txBody>
          <a:bodyPr wrap="square" rtlCol="0">
            <a:noAutofit/>
          </a:bodyPr>
          <a:lstStyle/>
          <a:p>
            <a:r>
              <a:rPr lang="en-US" dirty="0"/>
              <a:t>{{pic:</a:t>
            </a:r>
            <a:r>
              <a:rPr lang="en-GB" dirty="0"/>
              <a:t>VHC--</a:t>
            </a:r>
            <a:r>
              <a:rPr lang="en-GB" dirty="0" err="1"/>
              <a:t>feature_usage_x_ClearScapeFeature</a:t>
            </a:r>
            <a:r>
              <a:rPr lang="en-US" dirty="0"/>
              <a:t>.</a:t>
            </a:r>
            <a:r>
              <a:rPr lang="en-US" dirty="0" err="1"/>
              <a:t>png</a:t>
            </a:r>
            <a:r>
              <a:rPr lang="en-US" dirty="0"/>
              <a:t>}}</a:t>
            </a:r>
          </a:p>
        </p:txBody>
      </p:sp>
      <p:sp>
        <p:nvSpPr>
          <p:cNvPr id="15" name="Rectangle 14">
            <a:extLst>
              <a:ext uri="{FF2B5EF4-FFF2-40B4-BE49-F238E27FC236}">
                <a16:creationId xmlns:a16="http://schemas.microsoft.com/office/drawing/2014/main" id="{96E48556-A070-A544-9565-B296281256F9}"/>
              </a:ext>
            </a:extLst>
          </p:cNvPr>
          <p:cNvSpPr/>
          <p:nvPr/>
        </p:nvSpPr>
        <p:spPr>
          <a:xfrm>
            <a:off x="8077200" y="683110"/>
            <a:ext cx="4114800"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1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513719"/>
          </a:xfrm>
        </p:spPr>
        <p:txBody>
          <a:bodyPr/>
          <a:lstStyle/>
          <a:p>
            <a:r>
              <a:rPr lang="en-US" dirty="0" err="1"/>
              <a:t>ClearScape</a:t>
            </a:r>
            <a:r>
              <a:rPr lang="en-US" dirty="0"/>
              <a:t> Feature Usage By Sub-Category</a:t>
            </a:r>
          </a:p>
        </p:txBody>
      </p:sp>
      <p:sp>
        <p:nvSpPr>
          <p:cNvPr id="4" name="Rectangle 3">
            <a:extLst>
              <a:ext uri="{FF2B5EF4-FFF2-40B4-BE49-F238E27FC236}">
                <a16:creationId xmlns:a16="http://schemas.microsoft.com/office/drawing/2014/main" id="{B013C3E1-8A1B-701E-A75D-5D6684034948}"/>
              </a:ext>
            </a:extLst>
          </p:cNvPr>
          <p:cNvSpPr/>
          <p:nvPr/>
        </p:nvSpPr>
        <p:spPr>
          <a:xfrm>
            <a:off x="2667000" y="1443806"/>
            <a:ext cx="6858000" cy="5029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feature_usage_x_ClearScape_SubCategory</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5" name="Rectangle 4">
            <a:extLst>
              <a:ext uri="{FF2B5EF4-FFF2-40B4-BE49-F238E27FC236}">
                <a16:creationId xmlns:a16="http://schemas.microsoft.com/office/drawing/2014/main" id="{9021C30D-2FD9-1539-CC4C-E3D07D0016D9}"/>
              </a:ext>
            </a:extLst>
          </p:cNvPr>
          <p:cNvSpPr/>
          <p:nvPr/>
        </p:nvSpPr>
        <p:spPr>
          <a:xfrm>
            <a:off x="2666999" y="1443806"/>
            <a:ext cx="68580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25838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513719"/>
          </a:xfrm>
        </p:spPr>
        <p:txBody>
          <a:bodyPr/>
          <a:lstStyle/>
          <a:p>
            <a:r>
              <a:rPr lang="en-US" dirty="0" err="1"/>
              <a:t>ClearScape</a:t>
            </a:r>
            <a:r>
              <a:rPr lang="en-US" dirty="0"/>
              <a:t> Statement Count &amp; CPU By Date</a:t>
            </a:r>
          </a:p>
        </p:txBody>
      </p:sp>
      <p:sp>
        <p:nvSpPr>
          <p:cNvPr id="6" name="Rectangle 5">
            <a:extLst>
              <a:ext uri="{FF2B5EF4-FFF2-40B4-BE49-F238E27FC236}">
                <a16:creationId xmlns:a16="http://schemas.microsoft.com/office/drawing/2014/main" id="{22BEF80F-2A05-8F40-A696-EF57E6D36EFA}"/>
              </a:ext>
            </a:extLst>
          </p:cNvPr>
          <p:cNvSpPr/>
          <p:nvPr/>
        </p:nvSpPr>
        <p:spPr>
          <a:xfrm>
            <a:off x="6203577" y="1412348"/>
            <a:ext cx="5486400" cy="41147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feature_usage_x_Clearscape_CPU_By_Date</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2" name="Rectangle 1">
            <a:extLst>
              <a:ext uri="{FF2B5EF4-FFF2-40B4-BE49-F238E27FC236}">
                <a16:creationId xmlns:a16="http://schemas.microsoft.com/office/drawing/2014/main" id="{D0A28A90-36BB-7FBF-8AE3-ED249E373C30}"/>
              </a:ext>
            </a:extLst>
          </p:cNvPr>
          <p:cNvSpPr/>
          <p:nvPr/>
        </p:nvSpPr>
        <p:spPr>
          <a:xfrm>
            <a:off x="502024" y="1412349"/>
            <a:ext cx="5486400"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feature_usage_x_Clearscape_Queries_By_Date</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8" name="Rectangle 7">
            <a:extLst>
              <a:ext uri="{FF2B5EF4-FFF2-40B4-BE49-F238E27FC236}">
                <a16:creationId xmlns:a16="http://schemas.microsoft.com/office/drawing/2014/main" id="{1BB68654-AE05-4C55-6652-1952449A5752}"/>
              </a:ext>
            </a:extLst>
          </p:cNvPr>
          <p:cNvSpPr/>
          <p:nvPr/>
        </p:nvSpPr>
        <p:spPr>
          <a:xfrm>
            <a:off x="6203576" y="1412347"/>
            <a:ext cx="5486400"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9" name="Rectangle 8">
            <a:extLst>
              <a:ext uri="{FF2B5EF4-FFF2-40B4-BE49-F238E27FC236}">
                <a16:creationId xmlns:a16="http://schemas.microsoft.com/office/drawing/2014/main" id="{81036FAD-38B2-3A79-5AE1-04B49D0B569F}"/>
              </a:ext>
            </a:extLst>
          </p:cNvPr>
          <p:cNvSpPr/>
          <p:nvPr/>
        </p:nvSpPr>
        <p:spPr>
          <a:xfrm>
            <a:off x="502023" y="1412348"/>
            <a:ext cx="5486400"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254837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Unused Features </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107245453"/>
              </p:ext>
            </p:extLst>
          </p:nvPr>
        </p:nvGraphicFramePr>
        <p:xfrm>
          <a:off x="587483" y="1309955"/>
          <a:ext cx="3699440" cy="5111156"/>
        </p:xfrm>
        <a:graphic>
          <a:graphicData uri="http://schemas.openxmlformats.org/drawingml/2006/table">
            <a:tbl>
              <a:tblPr firstRow="1" bandRow="1">
                <a:tableStyleId>{9DCAF9ED-07DC-4A11-8D7F-57B35C25682E}</a:tableStyleId>
              </a:tblPr>
              <a:tblGrid>
                <a:gridCol w="3699440">
                  <a:extLst>
                    <a:ext uri="{9D8B030D-6E8A-4147-A177-3AD203B41FA5}">
                      <a16:colId xmlns:a16="http://schemas.microsoft.com/office/drawing/2014/main" val="3418245233"/>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feature_usage_x_Feature_inactive.csv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779938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1993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2477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571908"/>
                  </a:ext>
                </a:extLst>
              </a:tr>
            </a:tbl>
          </a:graphicData>
        </a:graphic>
      </p:graphicFrame>
      <p:sp>
        <p:nvSpPr>
          <p:cNvPr id="3" name="TextBox 2">
            <a:extLst>
              <a:ext uri="{FF2B5EF4-FFF2-40B4-BE49-F238E27FC236}">
                <a16:creationId xmlns:a16="http://schemas.microsoft.com/office/drawing/2014/main" id="{1D307EC2-E295-404D-AE5A-0687C508135B}"/>
              </a:ext>
            </a:extLst>
          </p:cNvPr>
          <p:cNvSpPr txBox="1"/>
          <p:nvPr/>
        </p:nvSpPr>
        <p:spPr>
          <a:xfrm>
            <a:off x="8378190" y="1303020"/>
            <a:ext cx="3394710" cy="1477328"/>
          </a:xfrm>
          <a:prstGeom prst="rect">
            <a:avLst/>
          </a:prstGeom>
          <a:noFill/>
        </p:spPr>
        <p:txBody>
          <a:bodyPr wrap="square" rtlCol="0">
            <a:spAutoFit/>
          </a:bodyPr>
          <a:lstStyle/>
          <a:p>
            <a:r>
              <a:rPr lang="en-US" dirty="0"/>
              <a:t>Some of the Unused Features that may be of interest to you:</a:t>
            </a:r>
          </a:p>
          <a:p>
            <a:pPr marL="285750" indent="-285750">
              <a:buFont typeface="Arial" panose="020B0604020202020204" pitchFamily="34" charset="0"/>
              <a:buChar char="•"/>
            </a:pPr>
            <a:r>
              <a:rPr lang="en-US" dirty="0"/>
              <a:t>CSM to complete</a:t>
            </a:r>
          </a:p>
          <a:p>
            <a:pPr marL="285750" indent="-285750">
              <a:buFont typeface="Arial" panose="020B0604020202020204" pitchFamily="34" charset="0"/>
              <a:buChar char="•"/>
            </a:pPr>
            <a:r>
              <a:rPr lang="en-US" dirty="0"/>
              <a:t>CSM to complete</a:t>
            </a:r>
          </a:p>
          <a:p>
            <a:pPr marL="285750" indent="-285750">
              <a:buFont typeface="Arial" panose="020B0604020202020204" pitchFamily="34" charset="0"/>
              <a:buChar char="•"/>
            </a:pPr>
            <a:r>
              <a:rPr lang="en-US" dirty="0">
                <a:solidFill>
                  <a:srgbClr val="FF0000"/>
                </a:solidFill>
              </a:rPr>
              <a:t>CSM to complete</a:t>
            </a:r>
          </a:p>
        </p:txBody>
      </p:sp>
      <p:graphicFrame>
        <p:nvGraphicFramePr>
          <p:cNvPr id="4" name="Content Placeholder 7">
            <a:extLst>
              <a:ext uri="{FF2B5EF4-FFF2-40B4-BE49-F238E27FC236}">
                <a16:creationId xmlns:a16="http://schemas.microsoft.com/office/drawing/2014/main" id="{CC915602-854D-034C-DD62-574CC026A480}"/>
              </a:ext>
            </a:extLst>
          </p:cNvPr>
          <p:cNvGraphicFramePr>
            <a:graphicFrameLocks/>
          </p:cNvGraphicFramePr>
          <p:nvPr>
            <p:extLst>
              <p:ext uri="{D42A27DB-BD31-4B8C-83A1-F6EECF244321}">
                <p14:modId xmlns:p14="http://schemas.microsoft.com/office/powerpoint/2010/main" val="1850428791"/>
              </p:ext>
            </p:extLst>
          </p:nvPr>
        </p:nvGraphicFramePr>
        <p:xfrm>
          <a:off x="4591119" y="1309955"/>
          <a:ext cx="3699441" cy="5111156"/>
        </p:xfrm>
        <a:graphic>
          <a:graphicData uri="http://schemas.openxmlformats.org/drawingml/2006/table">
            <a:tbl>
              <a:tblPr firstRow="1" bandRow="1">
                <a:tableStyleId>{9DCAF9ED-07DC-4A11-8D7F-57B35C25682E}</a:tableStyleId>
              </a:tblPr>
              <a:tblGrid>
                <a:gridCol w="3699441">
                  <a:extLst>
                    <a:ext uri="{9D8B030D-6E8A-4147-A177-3AD203B41FA5}">
                      <a16:colId xmlns:a16="http://schemas.microsoft.com/office/drawing/2014/main" val="3418245233"/>
                    </a:ext>
                  </a:extLst>
                </a:gridCol>
              </a:tblGrid>
              <a:tr h="226558">
                <a:tc>
                  <a:txBody>
                    <a:bodyPr/>
                    <a:lstStyle/>
                    <a:p>
                      <a:pPr algn="l" fontAlgn="b">
                        <a:defRPr sz="800">
                          <a:solidFill>
                            <a:schemeClr val="bg1"/>
                          </a:solidFill>
                          <a:latin typeface="+mn-lt"/>
                        </a:defRPr>
                      </a:pPr>
                      <a:r>
                        <a:rPr lang="en-US" sz="900" dirty="0" err="1"/>
                        <a:t>ClearScape</a:t>
                      </a:r>
                      <a:r>
                        <a:rPr lang="en-US" sz="900" dirty="0"/>
                        <a:t> Feature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VHC--feature_usage_x_Clearscape_Feature_inactive.csv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779938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1993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2477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571908"/>
                  </a:ext>
                </a:extLst>
              </a:tr>
            </a:tbl>
          </a:graphicData>
        </a:graphic>
      </p:graphicFrame>
    </p:spTree>
    <p:extLst>
      <p:ext uri="{BB962C8B-B14F-4D97-AF65-F5344CB8AC3E}">
        <p14:creationId xmlns:p14="http://schemas.microsoft.com/office/powerpoint/2010/main" val="2018048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5529F9-9343-2736-D78A-5920853E6C61}"/>
              </a:ext>
            </a:extLst>
          </p:cNvPr>
          <p:cNvSpPr>
            <a:spLocks noGrp="1"/>
          </p:cNvSpPr>
          <p:nvPr>
            <p:ph type="sldNum" sz="quarter" idx="12"/>
          </p:nvPr>
        </p:nvSpPr>
        <p:spPr/>
        <p:txBody>
          <a:bodyPr/>
          <a:lstStyle/>
          <a:p>
            <a:fld id="{0885F5B2-48F7-4F18-A961-C29AAE44EB58}" type="slidenum">
              <a:rPr lang="en-US" smtClean="0"/>
              <a:pPr/>
              <a:t>39</a:t>
            </a:fld>
            <a:endParaRPr lang="en-US" dirty="0"/>
          </a:p>
        </p:txBody>
      </p:sp>
      <p:sp>
        <p:nvSpPr>
          <p:cNvPr id="3" name="Title 2">
            <a:extLst>
              <a:ext uri="{FF2B5EF4-FFF2-40B4-BE49-F238E27FC236}">
                <a16:creationId xmlns:a16="http://schemas.microsoft.com/office/drawing/2014/main" id="{1CEC5ED3-BEEB-142C-C61D-D928571CE2D1}"/>
              </a:ext>
            </a:extLst>
          </p:cNvPr>
          <p:cNvSpPr>
            <a:spLocks noGrp="1"/>
          </p:cNvSpPr>
          <p:nvPr>
            <p:ph type="title"/>
          </p:nvPr>
        </p:nvSpPr>
        <p:spPr/>
        <p:txBody>
          <a:bodyPr/>
          <a:lstStyle/>
          <a:p>
            <a:r>
              <a:rPr lang="en-US" dirty="0"/>
              <a:t>Object Health</a:t>
            </a:r>
          </a:p>
        </p:txBody>
      </p:sp>
      <p:sp>
        <p:nvSpPr>
          <p:cNvPr id="4" name="Text Placeholder 3">
            <a:extLst>
              <a:ext uri="{FF2B5EF4-FFF2-40B4-BE49-F238E27FC236}">
                <a16:creationId xmlns:a16="http://schemas.microsoft.com/office/drawing/2014/main" id="{7D2BF3FE-B79D-1D68-3FEC-E11211134F51}"/>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Tree>
    <p:extLst>
      <p:ext uri="{BB962C8B-B14F-4D97-AF65-F5344CB8AC3E}">
        <p14:creationId xmlns:p14="http://schemas.microsoft.com/office/powerpoint/2010/main" val="272987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6A9A9-98C5-4D40-5933-AC0BBA71B070}"/>
              </a:ext>
            </a:extLst>
          </p:cNvPr>
          <p:cNvSpPr>
            <a:spLocks noGrp="1"/>
          </p:cNvSpPr>
          <p:nvPr>
            <p:ph type="sldNum" sz="quarter" idx="12"/>
          </p:nvPr>
        </p:nvSpPr>
        <p:spPr/>
        <p:txBody>
          <a:bodyPr/>
          <a:lstStyle/>
          <a:p>
            <a:fld id="{0885F5B2-48F7-4F18-A961-C29AAE44EB58}" type="slidenum">
              <a:rPr lang="en-US" smtClean="0"/>
              <a:t>4</a:t>
            </a:fld>
            <a:endParaRPr lang="en-US" dirty="0"/>
          </a:p>
        </p:txBody>
      </p:sp>
      <p:sp>
        <p:nvSpPr>
          <p:cNvPr id="5" name="Title 4">
            <a:extLst>
              <a:ext uri="{FF2B5EF4-FFF2-40B4-BE49-F238E27FC236}">
                <a16:creationId xmlns:a16="http://schemas.microsoft.com/office/drawing/2014/main" id="{9E454975-E112-3313-4359-DAF4FB9EE0AE}"/>
              </a:ext>
            </a:extLst>
          </p:cNvPr>
          <p:cNvSpPr>
            <a:spLocks noGrp="1"/>
          </p:cNvSpPr>
          <p:nvPr>
            <p:ph type="title"/>
          </p:nvPr>
        </p:nvSpPr>
        <p:spPr/>
        <p:txBody>
          <a:bodyPr/>
          <a:lstStyle/>
          <a:p>
            <a:r>
              <a:rPr lang="en-US" dirty="0"/>
              <a:t>Vantage Health Check (VHC) - Overview</a:t>
            </a:r>
          </a:p>
        </p:txBody>
      </p:sp>
      <p:sp>
        <p:nvSpPr>
          <p:cNvPr id="11" name="Rounded Rectangle 7">
            <a:extLst>
              <a:ext uri="{FF2B5EF4-FFF2-40B4-BE49-F238E27FC236}">
                <a16:creationId xmlns:a16="http://schemas.microsoft.com/office/drawing/2014/main" id="{6380840D-4B27-DBC2-B14F-57604983C337}"/>
              </a:ext>
            </a:extLst>
          </p:cNvPr>
          <p:cNvSpPr/>
          <p:nvPr/>
        </p:nvSpPr>
        <p:spPr>
          <a:xfrm>
            <a:off x="405113" y="1601134"/>
            <a:ext cx="4887856" cy="1930079"/>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What is Vantage Health Check?</a:t>
            </a:r>
          </a:p>
          <a:p>
            <a:r>
              <a:rPr lang="en-US" sz="1400" dirty="0"/>
              <a:t>VHC is a collection of Teradata usage analysis to provide a high-level view into a Teradata Vantage system.  This includes typical consumption metrics, but also complexity metrics such as throughput, concurrency, feature usage, and more.</a:t>
            </a:r>
          </a:p>
          <a:p>
            <a:endParaRPr lang="en-US" dirty="0"/>
          </a:p>
        </p:txBody>
      </p:sp>
      <p:sp>
        <p:nvSpPr>
          <p:cNvPr id="12" name="Rounded Rectangle 11">
            <a:extLst>
              <a:ext uri="{FF2B5EF4-FFF2-40B4-BE49-F238E27FC236}">
                <a16:creationId xmlns:a16="http://schemas.microsoft.com/office/drawing/2014/main" id="{4BD41F95-D951-976B-25DC-F11396354219}"/>
              </a:ext>
            </a:extLst>
          </p:cNvPr>
          <p:cNvSpPr/>
          <p:nvPr/>
        </p:nvSpPr>
        <p:spPr>
          <a:xfrm>
            <a:off x="1026831" y="4103646"/>
            <a:ext cx="3891000" cy="2092189"/>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Is this information actionable?</a:t>
            </a:r>
          </a:p>
          <a:p>
            <a:r>
              <a:rPr lang="en-US" sz="1400" dirty="0"/>
              <a:t>That is the intention, although what part is actionable depends on the situation and what business use-cases are being solved. Your CSM can use this information to build a data-driven Success Plan and help raise up areas of opportunity.</a:t>
            </a:r>
            <a:endParaRPr lang="en-US" dirty="0"/>
          </a:p>
        </p:txBody>
      </p:sp>
      <p:sp>
        <p:nvSpPr>
          <p:cNvPr id="13" name="Rounded Rectangle 12">
            <a:extLst>
              <a:ext uri="{FF2B5EF4-FFF2-40B4-BE49-F238E27FC236}">
                <a16:creationId xmlns:a16="http://schemas.microsoft.com/office/drawing/2014/main" id="{C442E99A-A3A2-CE25-8B25-F4FB08318F7F}"/>
              </a:ext>
            </a:extLst>
          </p:cNvPr>
          <p:cNvSpPr/>
          <p:nvPr/>
        </p:nvSpPr>
        <p:spPr>
          <a:xfrm>
            <a:off x="5751401" y="1601134"/>
            <a:ext cx="6153384" cy="1458067"/>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How often should I refresh VHC?</a:t>
            </a:r>
          </a:p>
          <a:p>
            <a:r>
              <a:rPr lang="en-US" sz="1400" dirty="0"/>
              <a:t>That depends on your rhythm and needs, however graphically, VHC looks the best using between 4 and 6 weeks.  Too much more, and the graphics begin to crowd, but too little data becomes less helpful.  Best practice is to review with your CSM monthly, more-or-less.</a:t>
            </a:r>
            <a:endParaRPr lang="en-US" dirty="0"/>
          </a:p>
        </p:txBody>
      </p:sp>
      <p:sp>
        <p:nvSpPr>
          <p:cNvPr id="14" name="Rounded Rectangle 13">
            <a:extLst>
              <a:ext uri="{FF2B5EF4-FFF2-40B4-BE49-F238E27FC236}">
                <a16:creationId xmlns:a16="http://schemas.microsoft.com/office/drawing/2014/main" id="{47E4207A-FB14-6422-4D7F-E3910CDEB27A}"/>
              </a:ext>
            </a:extLst>
          </p:cNvPr>
          <p:cNvSpPr/>
          <p:nvPr/>
        </p:nvSpPr>
        <p:spPr>
          <a:xfrm>
            <a:off x="6096000" y="4205925"/>
            <a:ext cx="5638800" cy="1989911"/>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Can we drill down into a particular area?</a:t>
            </a:r>
          </a:p>
          <a:p>
            <a:r>
              <a:rPr lang="en-US" sz="1400" dirty="0"/>
              <a:t>Of course!  That said, VHC would quickly become prohibitively massive if we tried to cover every drill-down in one document.  Rather, use VHC to identify areas of interest, then work with your CSM to drill into the anomalies.  There are also full consulting engagements that specialize in areas, such as platform optimization or ecosystem architecture, if you have the need to go really deep.</a:t>
            </a:r>
          </a:p>
          <a:p>
            <a:endParaRPr lang="en-US" dirty="0"/>
          </a:p>
        </p:txBody>
      </p:sp>
      <p:pic>
        <p:nvPicPr>
          <p:cNvPr id="15" name="Picture 14">
            <a:extLst>
              <a:ext uri="{FF2B5EF4-FFF2-40B4-BE49-F238E27FC236}">
                <a16:creationId xmlns:a16="http://schemas.microsoft.com/office/drawing/2014/main" id="{04956390-883F-00F2-90E4-1A90A8AEB5C6}"/>
              </a:ext>
            </a:extLst>
          </p:cNvPr>
          <p:cNvPicPr>
            <a:picLocks noChangeAspect="1"/>
          </p:cNvPicPr>
          <p:nvPr/>
        </p:nvPicPr>
        <p:blipFill>
          <a:blip r:embed="rId2"/>
          <a:stretch>
            <a:fillRect/>
          </a:stretch>
        </p:blipFill>
        <p:spPr>
          <a:xfrm>
            <a:off x="3915977" y="2901434"/>
            <a:ext cx="4815984" cy="1575299"/>
          </a:xfrm>
          <a:prstGeom prst="rect">
            <a:avLst/>
          </a:prstGeom>
        </p:spPr>
      </p:pic>
    </p:spTree>
    <p:extLst>
      <p:ext uri="{BB962C8B-B14F-4D97-AF65-F5344CB8AC3E}">
        <p14:creationId xmlns:p14="http://schemas.microsoft.com/office/powerpoint/2010/main" val="2927727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extLst>
              <p:ext uri="{D42A27DB-BD31-4B8C-83A1-F6EECF244321}">
                <p14:modId xmlns:p14="http://schemas.microsoft.com/office/powerpoint/2010/main" val="2760443107"/>
              </p:ext>
            </p:extLst>
          </p:nvPr>
        </p:nvGraphicFramePr>
        <p:xfrm>
          <a:off x="575310" y="1926281"/>
          <a:ext cx="7302500" cy="4271728"/>
        </p:xfrm>
        <a:graphic>
          <a:graphicData uri="http://schemas.openxmlformats.org/drawingml/2006/table">
            <a:tbl>
              <a:tblPr firstRow="1" bandRow="1">
                <a:tableStyleId>{9DCAF9ED-07DC-4A11-8D7F-57B35C25682E}</a:tableStyleId>
              </a:tblPr>
              <a:tblGrid>
                <a:gridCol w="4653571">
                  <a:extLst>
                    <a:ext uri="{9D8B030D-6E8A-4147-A177-3AD203B41FA5}">
                      <a16:colId xmlns:a16="http://schemas.microsoft.com/office/drawing/2014/main" val="2422292362"/>
                    </a:ext>
                  </a:extLst>
                </a:gridCol>
                <a:gridCol w="2648929">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sp>
        <p:nvSpPr>
          <p:cNvPr id="13" name="Text Placeholder 3">
            <a:extLst>
              <a:ext uri="{FF2B5EF4-FFF2-40B4-BE49-F238E27FC236}">
                <a16:creationId xmlns:a16="http://schemas.microsoft.com/office/drawing/2014/main" id="{20F8BD45-A9C3-0149-BD7D-C183806E7F37}"/>
              </a:ext>
            </a:extLst>
          </p:cNvPr>
          <p:cNvSpPr>
            <a:spLocks noGrp="1"/>
          </p:cNvSpPr>
          <p:nvPr>
            <p:ph type="body" sz="quarter" idx="11"/>
          </p:nvPr>
        </p:nvSpPr>
        <p:spPr>
          <a:xfrm>
            <a:off x="579120" y="971296"/>
            <a:ext cx="11033760" cy="475488"/>
          </a:xfrm>
        </p:spPr>
        <p:txBody>
          <a:bodyPr/>
          <a:lstStyle/>
          <a:p>
            <a:r>
              <a:rPr lang="en-PH" dirty="0"/>
              <a:t>On average, {{</a:t>
            </a:r>
            <a:r>
              <a:rPr lang="en-PH" dirty="0" err="1"/>
              <a:t>val:vhc</a:t>
            </a:r>
            <a:r>
              <a:rPr lang="en-PH" dirty="0"/>
              <a:t>--tablecount_over_1500_dml_average.csv[1:2]}} tables exceed 1,500 DML statements on a daily basis</a:t>
            </a:r>
          </a:p>
        </p:txBody>
      </p:sp>
      <p:sp>
        <p:nvSpPr>
          <p:cNvPr id="16" name="Rectangle 15">
            <a:extLst>
              <a:ext uri="{FF2B5EF4-FFF2-40B4-BE49-F238E27FC236}">
                <a16:creationId xmlns:a16="http://schemas.microsoft.com/office/drawing/2014/main" id="{D76D7FE7-EF31-DC40-8784-B1B4E96C6A99}"/>
              </a:ext>
            </a:extLst>
          </p:cNvPr>
          <p:cNvSpPr/>
          <p:nvPr/>
        </p:nvSpPr>
        <p:spPr>
          <a:xfrm>
            <a:off x="8243887" y="2537751"/>
            <a:ext cx="3541852" cy="2737737"/>
          </a:xfrm>
          <a:prstGeom prst="rect">
            <a:avLst/>
          </a:prstGeom>
        </p:spPr>
        <p:txBody>
          <a:bodyPr wrap="square">
            <a:spAutoFit/>
          </a:bodyPr>
          <a:lstStyle/>
          <a:p>
            <a:pPr lvl="0" defTabSz="914330">
              <a:lnSpc>
                <a:spcPct val="130000"/>
              </a:lnSpc>
              <a:spcBef>
                <a:spcPts val="1200"/>
              </a:spcBef>
              <a:defRPr/>
            </a:pPr>
            <a:r>
              <a:rPr lang="en-US" sz="1400" b="1" dirty="0">
                <a:solidFill>
                  <a:srgbClr val="6B767D"/>
                </a:solidFill>
              </a:rPr>
              <a:t>Why do I care?</a:t>
            </a:r>
            <a:endParaRPr lang="en-US" sz="1400" dirty="0">
              <a:solidFill>
                <a:srgbClr val="6B767D"/>
              </a:solidFill>
            </a:endParaRPr>
          </a:p>
          <a:p>
            <a:pPr defTabSz="914330">
              <a:lnSpc>
                <a:spcPct val="130000"/>
              </a:lnSpc>
              <a:spcBef>
                <a:spcPts val="1200"/>
              </a:spcBef>
              <a:defRPr/>
            </a:pPr>
            <a:r>
              <a:rPr kumimoji="0" lang="en-US" sz="1400" b="0" i="0" u="none" strike="noStrike" kern="1200" cap="none" spc="0" normalizeH="0" baseline="0" noProof="0" dirty="0">
                <a:ln>
                  <a:noFill/>
                </a:ln>
                <a:solidFill>
                  <a:srgbClr val="6B767D"/>
                </a:solidFill>
                <a:effectLst/>
                <a:uLnTx/>
                <a:uFillTx/>
                <a:latin typeface="Arial" panose="020B0604020202020204"/>
                <a:ea typeface="+mn-ea"/>
                <a:cs typeface="+mn-cs"/>
              </a:rPr>
              <a:t>There is no restriction with Teradata on the number of DML statements (inserts/updates/deletes), however, some ETL is more efficient when done with a bulk utility rather than singleton DML statements.   Understanding where massive counts of DML exist can help point towards optimization opportunities.</a:t>
            </a:r>
          </a:p>
        </p:txBody>
      </p:sp>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nvPr>
        </p:nvGraphicFramePr>
        <p:xfrm>
          <a:off x="1689905" y="1638434"/>
          <a:ext cx="8681011" cy="4676505"/>
        </p:xfrm>
        <a:graphic>
          <a:graphicData uri="http://schemas.openxmlformats.org/drawingml/2006/table">
            <a:tbl>
              <a:tblPr firstRow="1" bandRow="1">
                <a:tableStyleId>{9DCAF9ED-07DC-4A11-8D7F-57B35C25682E}</a:tableStyleId>
              </a:tblPr>
              <a:tblGrid>
                <a:gridCol w="4602409">
                  <a:extLst>
                    <a:ext uri="{9D8B030D-6E8A-4147-A177-3AD203B41FA5}">
                      <a16:colId xmlns:a16="http://schemas.microsoft.com/office/drawing/2014/main" val="3407009080"/>
                    </a:ext>
                  </a:extLst>
                </a:gridCol>
                <a:gridCol w="1536097">
                  <a:extLst>
                    <a:ext uri="{9D8B030D-6E8A-4147-A177-3AD203B41FA5}">
                      <a16:colId xmlns:a16="http://schemas.microsoft.com/office/drawing/2014/main" val="901635371"/>
                    </a:ext>
                  </a:extLst>
                </a:gridCol>
                <a:gridCol w="1306566">
                  <a:extLst>
                    <a:ext uri="{9D8B030D-6E8A-4147-A177-3AD203B41FA5}">
                      <a16:colId xmlns:a16="http://schemas.microsoft.com/office/drawing/2014/main" val="3955404107"/>
                    </a:ext>
                  </a:extLst>
                </a:gridCol>
                <a:gridCol w="1235939">
                  <a:extLst>
                    <a:ext uri="{9D8B030D-6E8A-4147-A177-3AD203B41FA5}">
                      <a16:colId xmlns:a16="http://schemas.microsoft.com/office/drawing/2014/main" val="956764035"/>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a:latin typeface="+mn-lt"/>
                        </a:rPr>
                        <a:t>Used Space (GB)</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Max Space (GB)</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Fill %</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[2]}}</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[4]}}</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433651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382698"/>
                  </a:ext>
                </a:extLst>
              </a:tr>
            </a:tbl>
          </a:graphicData>
        </a:graphic>
      </p:graphicFrame>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Disk Consumption: Top 25 Largest Databases</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2" name="TextBox 21">
            <a:extLst>
              <a:ext uri="{FF2B5EF4-FFF2-40B4-BE49-F238E27FC236}">
                <a16:creationId xmlns:a16="http://schemas.microsoft.com/office/drawing/2014/main" id="{CD7F251C-9236-D244-9348-A66B0EB0705D}"/>
              </a:ext>
            </a:extLst>
          </p:cNvPr>
          <p:cNvSpPr txBox="1"/>
          <p:nvPr/>
        </p:nvSpPr>
        <p:spPr>
          <a:xfrm>
            <a:off x="2286000" y="1834963"/>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2286000" y="2794905"/>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Table Structures</a:t>
            </a:r>
            <a:endParaRPr lang="en-PH" sz="1400" dirty="0">
              <a:solidFill>
                <a:schemeClr val="tx1">
                  <a:lumMod val="7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2286000" y="4474406"/>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2286000" y="4818667"/>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2286000" y="2171704"/>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2286000" y="3141154"/>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[1:5]}} SET tables out of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[1:2]}}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6583680" y="1958305"/>
            <a:ext cx="4710223"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Primary Indexes </a:t>
            </a:r>
            <a:r>
              <a:rPr lang="en-PH" sz="1200" dirty="0">
                <a:solidFill>
                  <a:schemeClr val="tx1">
                    <a:lumMod val="75000"/>
                  </a:schemeClr>
                </a:solidFill>
                <a:latin typeface="Arial"/>
              </a:rPr>
              <a:t>drives the intelligent placement of data across AMPs, and can be used to guarantee uniqueness of a field.  This can have a positive impact on performance, especially on tactical workloads.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6583680" y="2890391"/>
            <a:ext cx="4710223" cy="1261884"/>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accent5">
                    <a:lumMod val="50000"/>
                  </a:schemeClr>
                </a:solidFill>
                <a:latin typeface="Arial"/>
              </a:rPr>
              <a:t>SET Tables </a:t>
            </a:r>
            <a:r>
              <a:rPr lang="en-PH" sz="1200" dirty="0">
                <a:solidFill>
                  <a:schemeClr val="tx1">
                    <a:lumMod val="75000"/>
                  </a:schemeClr>
                </a:solidFill>
                <a:latin typeface="Arial"/>
              </a:rPr>
              <a:t>enforce uniqueness automatically, across the entire row (as a mathematical set).   This simple setting disallows 100% duplicate rows, and eliminate the need for complex ETL.</a:t>
            </a:r>
          </a:p>
          <a:p>
            <a:pPr lvl="0">
              <a:spcAft>
                <a:spcPts val="1200"/>
              </a:spcAft>
              <a:defRPr sz="1200">
                <a:solidFill>
                  <a:srgbClr val="384951"/>
                </a:solidFill>
                <a:latin typeface="Arial"/>
              </a:defRPr>
            </a:pPr>
            <a:r>
              <a:rPr lang="en-PH" sz="1200" dirty="0">
                <a:solidFill>
                  <a:schemeClr val="accent5">
                    <a:lumMod val="50000"/>
                  </a:schemeClr>
                </a:solidFill>
                <a:latin typeface="Arial"/>
              </a:rPr>
              <a:t>Global Temp Tables </a:t>
            </a:r>
            <a:r>
              <a:rPr lang="en-PH" sz="1200" dirty="0">
                <a:solidFill>
                  <a:schemeClr val="tx1">
                    <a:lumMod val="75000"/>
                  </a:schemeClr>
                </a:solidFill>
                <a:latin typeface="Arial"/>
              </a:rPr>
              <a:t>and </a:t>
            </a:r>
            <a:r>
              <a:rPr lang="en-PH" sz="1200" dirty="0">
                <a:solidFill>
                  <a:schemeClr val="accent5">
                    <a:lumMod val="50000"/>
                  </a:schemeClr>
                </a:solidFill>
                <a:latin typeface="Arial"/>
              </a:rPr>
              <a:t>Queue Tables </a:t>
            </a:r>
            <a:r>
              <a:rPr lang="en-PH" sz="1200" dirty="0">
                <a:solidFill>
                  <a:schemeClr val="tx1">
                    <a:lumMod val="75000"/>
                  </a:schemeClr>
                </a:solidFill>
                <a:latin typeface="Arial"/>
              </a:rPr>
              <a:t>are specialized table types, and contain purpose-built constraints on how the data is stored and accessed.   </a:t>
            </a:r>
          </a:p>
        </p:txBody>
      </p:sp>
      <p:sp>
        <p:nvSpPr>
          <p:cNvPr id="44" name="TextBox 43">
            <a:extLst>
              <a:ext uri="{FF2B5EF4-FFF2-40B4-BE49-F238E27FC236}">
                <a16:creationId xmlns:a16="http://schemas.microsoft.com/office/drawing/2014/main" id="{0F1A3E65-83B4-D040-93EB-334A6023D8D2}"/>
              </a:ext>
            </a:extLst>
          </p:cNvPr>
          <p:cNvSpPr txBox="1"/>
          <p:nvPr/>
        </p:nvSpPr>
        <p:spPr>
          <a:xfrm>
            <a:off x="6583680" y="4580981"/>
            <a:ext cx="4710223"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Constraints</a:t>
            </a:r>
            <a:r>
              <a:rPr lang="en-PH" sz="1200" dirty="0">
                <a:solidFill>
                  <a:schemeClr val="tx1">
                    <a:lumMod val="75000"/>
                  </a:schemeClr>
                </a:solidFill>
                <a:latin typeface="Arial"/>
              </a:rPr>
              <a:t> allow for fine-grain control / verification of specific data elements, and can be constrained by uniqueness, or to a hard-coded list of values via check constraint, or to a separate definition table via Referential Integrity (RI).   Unlike many other vendors, RI in Teradata can be ENFORCED or NOT ENFORCED, set per column.</a:t>
            </a:r>
          </a:p>
        </p:txBody>
      </p:sp>
      <p:sp>
        <p:nvSpPr>
          <p:cNvPr id="2" name="Title 1">
            <a:extLst>
              <a:ext uri="{FF2B5EF4-FFF2-40B4-BE49-F238E27FC236}">
                <a16:creationId xmlns:a16="http://schemas.microsoft.com/office/drawing/2014/main" id="{C02B4FA5-DFFA-DF41-A728-8F5BD9CC8325}"/>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9F9DD48A-A908-4847-BF5B-5B099A5E19BC}"/>
              </a:ext>
            </a:extLst>
          </p:cNvPr>
          <p:cNvPicPr>
            <a:picLocks noChangeAspect="1"/>
          </p:cNvPicPr>
          <p:nvPr/>
        </p:nvPicPr>
        <p:blipFill>
          <a:blip r:embed="rId4"/>
          <a:stretch>
            <a:fillRect/>
          </a:stretch>
        </p:blipFill>
        <p:spPr>
          <a:xfrm>
            <a:off x="1371600" y="1834963"/>
            <a:ext cx="609600" cy="609600"/>
          </a:xfrm>
          <a:prstGeom prst="rect">
            <a:avLst/>
          </a:prstGeom>
        </p:spPr>
      </p:pic>
      <p:pic>
        <p:nvPicPr>
          <p:cNvPr id="9" name="Picture 8">
            <a:extLst>
              <a:ext uri="{FF2B5EF4-FFF2-40B4-BE49-F238E27FC236}">
                <a16:creationId xmlns:a16="http://schemas.microsoft.com/office/drawing/2014/main" id="{9FAD74E1-AB6F-CE43-9832-528FD0631A7C}"/>
              </a:ext>
            </a:extLst>
          </p:cNvPr>
          <p:cNvPicPr>
            <a:picLocks noChangeAspect="1"/>
          </p:cNvPicPr>
          <p:nvPr/>
        </p:nvPicPr>
        <p:blipFill>
          <a:blip r:embed="rId5"/>
          <a:stretch>
            <a:fillRect/>
          </a:stretch>
        </p:blipFill>
        <p:spPr>
          <a:xfrm>
            <a:off x="1371600" y="2804235"/>
            <a:ext cx="609600" cy="609600"/>
          </a:xfrm>
          <a:prstGeom prst="rect">
            <a:avLst/>
          </a:prstGeom>
        </p:spPr>
      </p:pic>
      <p:pic>
        <p:nvPicPr>
          <p:cNvPr id="11" name="Picture 10">
            <a:extLst>
              <a:ext uri="{FF2B5EF4-FFF2-40B4-BE49-F238E27FC236}">
                <a16:creationId xmlns:a16="http://schemas.microsoft.com/office/drawing/2014/main" id="{DAB1EFA9-A668-3D44-8844-38E8034A26D3}"/>
              </a:ext>
            </a:extLst>
          </p:cNvPr>
          <p:cNvPicPr>
            <a:picLocks noChangeAspect="1"/>
          </p:cNvPicPr>
          <p:nvPr/>
        </p:nvPicPr>
        <p:blipFill>
          <a:blip r:embed="rId6"/>
          <a:stretch>
            <a:fillRect/>
          </a:stretch>
        </p:blipFill>
        <p:spPr>
          <a:xfrm>
            <a:off x="1371600" y="4577262"/>
            <a:ext cx="609600" cy="609600"/>
          </a:xfrm>
          <a:prstGeom prst="rect">
            <a:avLst/>
          </a:prstGeom>
        </p:spPr>
      </p:pic>
    </p:spTree>
    <p:custDataLst>
      <p:tags r:id="rId1"/>
    </p:custDataLst>
    <p:extLst>
      <p:ext uri="{BB962C8B-B14F-4D97-AF65-F5344CB8AC3E}">
        <p14:creationId xmlns:p14="http://schemas.microsoft.com/office/powerpoint/2010/main" val="246725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32" name="TextBox 31">
            <a:extLst>
              <a:ext uri="{FF2B5EF4-FFF2-40B4-BE49-F238E27FC236}">
                <a16:creationId xmlns:a16="http://schemas.microsoft.com/office/drawing/2014/main" id="{C29C24EE-D5F7-1D4F-9B4A-F10F8E77119F}"/>
              </a:ext>
            </a:extLst>
          </p:cNvPr>
          <p:cNvSpPr txBox="1"/>
          <p:nvPr/>
        </p:nvSpPr>
        <p:spPr>
          <a:xfrm>
            <a:off x="2286000"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2286000"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2286000"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[1:3]}} INTERVAL /TIME SERIES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[1:8]}} XML/JSON/AVRO/BSON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tx1">
                  <a:lumMod val="7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2286000"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Index_summary.csv</a:t>
            </a:r>
            <a:r>
              <a:rPr lang="en-PH" sz="1400" dirty="0">
                <a:solidFill>
                  <a:schemeClr val="tx1">
                    <a:lumMod val="7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2286000"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column_format_state.csv</a:t>
            </a:r>
            <a:r>
              <a:rPr lang="en-PH" sz="1400" dirty="0">
                <a:solidFill>
                  <a:schemeClr val="tx1">
                    <a:lumMod val="7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2286000"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tx1">
                    <a:lumMod val="75000"/>
                  </a:schemeClr>
                </a:solidFill>
                <a:latin typeface="Arial" pitchFamily="34" charset="0"/>
                <a:cs typeface="Arial" pitchFamily="34" charset="0"/>
              </a:rPr>
              <a:t>Special</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Data</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6583680" y="1945539"/>
            <a:ext cx="4572000"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Formatting </a:t>
            </a:r>
            <a:r>
              <a:rPr lang="en-PH" sz="1200" dirty="0">
                <a:solidFill>
                  <a:schemeClr val="tx1">
                    <a:lumMod val="75000"/>
                  </a:schemeClr>
                </a:solidFill>
                <a:latin typeface="Arial"/>
              </a:rPr>
              <a:t>allows users to control data type precision and default structure for data going in / out of that column.  Without formatting, ETL Governance is left to enforce format consistency.</a:t>
            </a:r>
          </a:p>
        </p:txBody>
      </p:sp>
      <p:sp>
        <p:nvSpPr>
          <p:cNvPr id="42" name="TextBox 41">
            <a:extLst>
              <a:ext uri="{FF2B5EF4-FFF2-40B4-BE49-F238E27FC236}">
                <a16:creationId xmlns:a16="http://schemas.microsoft.com/office/drawing/2014/main" id="{5DEDD4D0-E628-B043-9113-CE482A6BFF81}"/>
              </a:ext>
            </a:extLst>
          </p:cNvPr>
          <p:cNvSpPr txBox="1"/>
          <p:nvPr/>
        </p:nvSpPr>
        <p:spPr>
          <a:xfrm>
            <a:off x="6583680" y="2857049"/>
            <a:ext cx="4572000" cy="553998"/>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tx1">
                    <a:lumMod val="75000"/>
                  </a:schemeClr>
                </a:solidFill>
              </a:rPr>
              <a:t>Teradata offers </a:t>
            </a:r>
            <a:r>
              <a:rPr lang="en-US" sz="1200" dirty="0">
                <a:solidFill>
                  <a:schemeClr val="accent5">
                    <a:lumMod val="50000"/>
                  </a:schemeClr>
                </a:solidFill>
              </a:rPr>
              <a:t>true Multi-Level Partitioning </a:t>
            </a:r>
            <a:r>
              <a:rPr lang="en-US" sz="1200" dirty="0">
                <a:solidFill>
                  <a:schemeClr val="tx1">
                    <a:lumMod val="75000"/>
                  </a:schemeClr>
                </a:solidFill>
              </a:rPr>
              <a:t>that is not often found in the industry.  Besides significantly enhancing performance, constraints can be applied to partitions to ensure data quality.</a:t>
            </a:r>
            <a:endParaRPr lang="en-PH" sz="1200" dirty="0">
              <a:solidFill>
                <a:schemeClr val="tx1">
                  <a:lumMod val="75000"/>
                </a:schemeClr>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6583680" y="3934845"/>
            <a:ext cx="4572000" cy="173893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accent5">
                    <a:lumMod val="50000"/>
                  </a:schemeClr>
                </a:solidFill>
              </a:rPr>
              <a:t>Specialized Data Types </a:t>
            </a:r>
            <a:r>
              <a:rPr lang="en-US" sz="1200" dirty="0">
                <a:solidFill>
                  <a:schemeClr val="tx1">
                    <a:lumMod val="75000"/>
                  </a:schemeClr>
                </a:solidFill>
              </a:rPr>
              <a:t>provide specialized business capabilities such as Time Series, Geospatial, Temporal, and Unstructured Data processing. These data types provide expanded flexibility in data sources, while still enforcing each’s specific data structure requirements. </a:t>
            </a:r>
          </a:p>
          <a:p>
            <a:pPr lvl="0">
              <a:spcAft>
                <a:spcPts val="600"/>
              </a:spcAft>
              <a:defRPr sz="1200">
                <a:solidFill>
                  <a:srgbClr val="6B767D"/>
                </a:solidFill>
                <a:latin typeface="Arial"/>
              </a:defRPr>
            </a:pPr>
            <a:r>
              <a:rPr lang="en-US" sz="1200" dirty="0">
                <a:solidFill>
                  <a:schemeClr val="tx1">
                    <a:lumMod val="75000"/>
                  </a:schemeClr>
                </a:solidFill>
              </a:rPr>
              <a:t>For example, JSON data can be loaded into Teradata, validated, and if clean, loaded into a JSON data type where native dot-notation allows SQL to easily navigate the hierarchical nature of JSON nested structures.</a:t>
            </a:r>
            <a:endParaRPr lang="en-PH" sz="1200" dirty="0">
              <a:solidFill>
                <a:schemeClr val="tx1">
                  <a:lumMod val="75000"/>
                </a:schemeClr>
              </a:solidFill>
              <a:latin typeface="Arial"/>
            </a:endParaRPr>
          </a:p>
        </p:txBody>
      </p:sp>
      <p:sp>
        <p:nvSpPr>
          <p:cNvPr id="2" name="Title 1">
            <a:extLst>
              <a:ext uri="{FF2B5EF4-FFF2-40B4-BE49-F238E27FC236}">
                <a16:creationId xmlns:a16="http://schemas.microsoft.com/office/drawing/2014/main" id="{BB1D206D-9DFB-5A45-BAAD-587958C50376}"/>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7A6362F1-FCBC-0340-9580-1BD2A5D5968F}"/>
              </a:ext>
            </a:extLst>
          </p:cNvPr>
          <p:cNvPicPr>
            <a:picLocks noChangeAspect="1"/>
          </p:cNvPicPr>
          <p:nvPr/>
        </p:nvPicPr>
        <p:blipFill>
          <a:blip r:embed="rId4"/>
          <a:stretch>
            <a:fillRect/>
          </a:stretch>
        </p:blipFill>
        <p:spPr>
          <a:xfrm>
            <a:off x="1371600" y="2857049"/>
            <a:ext cx="609600" cy="609600"/>
          </a:xfrm>
          <a:prstGeom prst="rect">
            <a:avLst/>
          </a:prstGeom>
        </p:spPr>
      </p:pic>
      <p:pic>
        <p:nvPicPr>
          <p:cNvPr id="9" name="Picture 8">
            <a:extLst>
              <a:ext uri="{FF2B5EF4-FFF2-40B4-BE49-F238E27FC236}">
                <a16:creationId xmlns:a16="http://schemas.microsoft.com/office/drawing/2014/main" id="{E926575C-1CCB-1E4F-B0A7-CD1F7A377F90}"/>
              </a:ext>
            </a:extLst>
          </p:cNvPr>
          <p:cNvPicPr>
            <a:picLocks noChangeAspect="1"/>
          </p:cNvPicPr>
          <p:nvPr/>
        </p:nvPicPr>
        <p:blipFill>
          <a:blip r:embed="rId5"/>
          <a:stretch>
            <a:fillRect/>
          </a:stretch>
        </p:blipFill>
        <p:spPr>
          <a:xfrm>
            <a:off x="1371600" y="1777731"/>
            <a:ext cx="609600" cy="609600"/>
          </a:xfrm>
          <a:prstGeom prst="rect">
            <a:avLst/>
          </a:prstGeom>
        </p:spPr>
      </p:pic>
      <p:pic>
        <p:nvPicPr>
          <p:cNvPr id="11" name="Picture 10">
            <a:extLst>
              <a:ext uri="{FF2B5EF4-FFF2-40B4-BE49-F238E27FC236}">
                <a16:creationId xmlns:a16="http://schemas.microsoft.com/office/drawing/2014/main" id="{9A3E86F8-D6BF-E14D-8A31-05C42F3E5846}"/>
              </a:ext>
            </a:extLst>
          </p:cNvPr>
          <p:cNvPicPr>
            <a:picLocks noChangeAspect="1"/>
          </p:cNvPicPr>
          <p:nvPr/>
        </p:nvPicPr>
        <p:blipFill>
          <a:blip r:embed="rId6"/>
          <a:stretch>
            <a:fillRect/>
          </a:stretch>
        </p:blipFill>
        <p:spPr>
          <a:xfrm>
            <a:off x="1371600" y="3825950"/>
            <a:ext cx="609600" cy="609600"/>
          </a:xfrm>
          <a:prstGeom prst="rect">
            <a:avLst/>
          </a:prstGeom>
        </p:spPr>
      </p:pic>
    </p:spTree>
    <p:custDataLst>
      <p:tags r:id="rId1"/>
    </p:custDataLst>
    <p:extLst>
      <p:ext uri="{BB962C8B-B14F-4D97-AF65-F5344CB8AC3E}">
        <p14:creationId xmlns:p14="http://schemas.microsoft.com/office/powerpoint/2010/main" val="356828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787920-3640-CB78-1285-400493C5E929}"/>
              </a:ext>
            </a:extLst>
          </p:cNvPr>
          <p:cNvSpPr>
            <a:spLocks noGrp="1"/>
          </p:cNvSpPr>
          <p:nvPr>
            <p:ph type="sldNum" sz="quarter" idx="12"/>
          </p:nvPr>
        </p:nvSpPr>
        <p:spPr/>
        <p:txBody>
          <a:bodyPr/>
          <a:lstStyle/>
          <a:p>
            <a:fld id="{0885F5B2-48F7-4F18-A961-C29AAE44EB58}" type="slidenum">
              <a:rPr lang="en-US" smtClean="0"/>
              <a:pPr/>
              <a:t>44</a:t>
            </a:fld>
            <a:endParaRPr lang="en-US" dirty="0"/>
          </a:p>
        </p:txBody>
      </p:sp>
      <p:sp>
        <p:nvSpPr>
          <p:cNvPr id="9" name="TextBox 8">
            <a:extLst>
              <a:ext uri="{FF2B5EF4-FFF2-40B4-BE49-F238E27FC236}">
                <a16:creationId xmlns:a16="http://schemas.microsoft.com/office/drawing/2014/main" id="{05A01545-9609-7664-1409-08227861B55D}"/>
              </a:ext>
            </a:extLst>
          </p:cNvPr>
          <p:cNvSpPr txBox="1"/>
          <p:nvPr/>
        </p:nvSpPr>
        <p:spPr>
          <a:xfrm>
            <a:off x="3042557" y="3002088"/>
            <a:ext cx="60960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000"/>
              </a:spcAft>
              <a:buClrTx/>
              <a:buSzTx/>
              <a:buFont typeface="Arial" panose="020B0604020202020204" pitchFamily="34" charset="0"/>
              <a:buNone/>
              <a:tabLst/>
              <a:defRPr/>
            </a:pPr>
            <a:r>
              <a:rPr kumimoji="0" lang="en-US" sz="3600" b="0" i="0" u="none" strike="noStrike" kern="1200" cap="none" spc="0" normalizeH="0" baseline="0" noProof="0" dirty="0">
                <a:ln>
                  <a:noFill/>
                </a:ln>
                <a:solidFill>
                  <a:schemeClr val="bg1"/>
                </a:solidFill>
                <a:effectLst/>
                <a:uLnTx/>
                <a:uFillTx/>
                <a:latin typeface="Inter"/>
                <a:ea typeface="+mn-ea"/>
                <a:cs typeface="+mn-cs"/>
              </a:rPr>
              <a:t>Next Steps</a:t>
            </a:r>
          </a:p>
        </p:txBody>
      </p:sp>
      <p:sp>
        <p:nvSpPr>
          <p:cNvPr id="10" name="TextBox 9">
            <a:extLst>
              <a:ext uri="{FF2B5EF4-FFF2-40B4-BE49-F238E27FC236}">
                <a16:creationId xmlns:a16="http://schemas.microsoft.com/office/drawing/2014/main" id="{C375ECEA-F239-155E-1627-FEDC4539B5C8}"/>
              </a:ext>
            </a:extLst>
          </p:cNvPr>
          <p:cNvSpPr txBox="1"/>
          <p:nvPr/>
        </p:nvSpPr>
        <p:spPr>
          <a:xfrm>
            <a:off x="3042557" y="3648419"/>
            <a:ext cx="6106886" cy="461665"/>
          </a:xfrm>
          <a:prstGeom prst="rect">
            <a:avLst/>
          </a:prstGeom>
          <a:noFill/>
        </p:spPr>
        <p:txBody>
          <a:bodyPr wrap="square" rtlCol="0">
            <a:spAutoFit/>
          </a:bodyPr>
          <a:lstStyle/>
          <a:p>
            <a:pPr algn="ctr"/>
            <a:r>
              <a:rPr lang="en-US" sz="2400" dirty="0">
                <a:solidFill>
                  <a:schemeClr val="bg1"/>
                </a:solidFill>
              </a:rPr>
              <a:t>{{</a:t>
            </a:r>
            <a:r>
              <a:rPr lang="en-US" sz="2400" dirty="0" err="1">
                <a:solidFill>
                  <a:schemeClr val="bg1"/>
                </a:solidFill>
              </a:rPr>
              <a:t>val:vhc</a:t>
            </a:r>
            <a:r>
              <a:rPr lang="en-US" sz="2400" dirty="0">
                <a:solidFill>
                  <a:schemeClr val="bg1"/>
                </a:solidFill>
              </a:rPr>
              <a:t>--</a:t>
            </a:r>
            <a:r>
              <a:rPr lang="en-US" sz="2400" dirty="0" err="1">
                <a:solidFill>
                  <a:schemeClr val="bg1"/>
                </a:solidFill>
              </a:rPr>
              <a:t>intro.csv</a:t>
            </a:r>
            <a:r>
              <a:rPr lang="en-US" sz="2400" dirty="0">
                <a:solidFill>
                  <a:schemeClr val="bg1"/>
                </a:solidFill>
              </a:rPr>
              <a:t>[1:1]}}</a:t>
            </a:r>
          </a:p>
        </p:txBody>
      </p:sp>
    </p:spTree>
    <p:extLst>
      <p:ext uri="{BB962C8B-B14F-4D97-AF65-F5344CB8AC3E}">
        <p14:creationId xmlns:p14="http://schemas.microsoft.com/office/powerpoint/2010/main" val="24059034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1BD9B8E-B5B9-6C49-9AEE-9F432F4C69B1}"/>
              </a:ext>
            </a:extLst>
          </p:cNvPr>
          <p:cNvSpPr>
            <a:spLocks noGrp="1"/>
          </p:cNvSpPr>
          <p:nvPr>
            <p:ph sz="quarter" idx="15"/>
          </p:nvPr>
        </p:nvSpPr>
        <p:spPr>
          <a:xfrm>
            <a:off x="587375" y="1600200"/>
            <a:ext cx="5779135" cy="4610100"/>
          </a:xfrm>
        </p:spPr>
        <p:txBody>
          <a:bodyPr/>
          <a:lstStyle/>
          <a:p>
            <a:endParaRPr lang="en-US" dirty="0">
              <a:solidFill>
                <a:schemeClr val="tx1">
                  <a:lumMod val="75000"/>
                </a:schemeClr>
              </a:solidFill>
            </a:endParaRPr>
          </a:p>
          <a:p>
            <a:r>
              <a:rPr lang="en-US" dirty="0">
                <a:solidFill>
                  <a:schemeClr val="tx1">
                    <a:lumMod val="75000"/>
                  </a:schemeClr>
                </a:solidFill>
              </a:rPr>
              <a:t>Click on “New Slide” or  “Layout” and check out some of the planning templates – these will help you build an action plan around this information.</a:t>
            </a:r>
          </a:p>
          <a:p>
            <a:r>
              <a:rPr lang="en-US" dirty="0">
                <a:solidFill>
                  <a:srgbClr val="FF0000"/>
                </a:solidFill>
              </a:rPr>
              <a:t>CSM to complete</a:t>
            </a:r>
          </a:p>
        </p:txBody>
      </p:sp>
      <p:sp>
        <p:nvSpPr>
          <p:cNvPr id="3" name="Title 2">
            <a:extLst>
              <a:ext uri="{FF2B5EF4-FFF2-40B4-BE49-F238E27FC236}">
                <a16:creationId xmlns:a16="http://schemas.microsoft.com/office/drawing/2014/main" id="{D997BB79-A5E0-A04A-B8A7-C02F88F4F05C}"/>
              </a:ext>
            </a:extLst>
          </p:cNvPr>
          <p:cNvSpPr>
            <a:spLocks noGrp="1"/>
          </p:cNvSpPr>
          <p:nvPr>
            <p:ph type="title"/>
          </p:nvPr>
        </p:nvSpPr>
        <p:spPr/>
        <p:txBody>
          <a:bodyPr/>
          <a:lstStyle/>
          <a:p>
            <a:r>
              <a:rPr lang="en-US" dirty="0"/>
              <a:t>Next Steps &amp; Recommendations</a:t>
            </a:r>
          </a:p>
        </p:txBody>
      </p:sp>
      <p:pic>
        <p:nvPicPr>
          <p:cNvPr id="5" name="Picture 4">
            <a:extLst>
              <a:ext uri="{FF2B5EF4-FFF2-40B4-BE49-F238E27FC236}">
                <a16:creationId xmlns:a16="http://schemas.microsoft.com/office/drawing/2014/main" id="{879DFC4D-F6D3-E049-8769-083F2E7D5DCF}"/>
              </a:ext>
            </a:extLst>
          </p:cNvPr>
          <p:cNvPicPr>
            <a:picLocks noChangeAspect="1"/>
          </p:cNvPicPr>
          <p:nvPr/>
        </p:nvPicPr>
        <p:blipFill>
          <a:blip r:embed="rId2"/>
          <a:stretch>
            <a:fillRect/>
          </a:stretch>
        </p:blipFill>
        <p:spPr>
          <a:xfrm>
            <a:off x="6509932" y="1600200"/>
            <a:ext cx="5263560" cy="3737610"/>
          </a:xfrm>
          <a:prstGeom prst="rect">
            <a:avLst/>
          </a:prstGeom>
        </p:spPr>
      </p:pic>
    </p:spTree>
    <p:extLst>
      <p:ext uri="{BB962C8B-B14F-4D97-AF65-F5344CB8AC3E}">
        <p14:creationId xmlns:p14="http://schemas.microsoft.com/office/powerpoint/2010/main" val="4073498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B1D89-5EA5-6749-866F-8E16EBEDF94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6C50FD8-0A0F-A745-8148-C35C68E161B5}"/>
              </a:ext>
            </a:extLst>
          </p:cNvPr>
          <p:cNvSpPr>
            <a:spLocks noGrp="1"/>
          </p:cNvSpPr>
          <p:nvPr>
            <p:ph type="body" sz="quarter" idx="22"/>
          </p:nvPr>
        </p:nvSpPr>
        <p:spPr/>
        <p:txBody>
          <a:bodyPr/>
          <a:lstStyle/>
          <a:p>
            <a:endParaRPr lang="en-US"/>
          </a:p>
        </p:txBody>
      </p:sp>
      <p:sp>
        <p:nvSpPr>
          <p:cNvPr id="4" name="Text Placeholder 3">
            <a:extLst>
              <a:ext uri="{FF2B5EF4-FFF2-40B4-BE49-F238E27FC236}">
                <a16:creationId xmlns:a16="http://schemas.microsoft.com/office/drawing/2014/main" id="{BB06C1EA-348C-234B-922E-0BD27B67CCCA}"/>
              </a:ext>
            </a:extLst>
          </p:cNvPr>
          <p:cNvSpPr>
            <a:spLocks noGrp="1"/>
          </p:cNvSpPr>
          <p:nvPr>
            <p:ph type="body" sz="quarter" idx="35"/>
          </p:nvPr>
        </p:nvSpPr>
        <p:spPr/>
        <p:txBody>
          <a:bodyPr/>
          <a:lstStyle/>
          <a:p>
            <a:endParaRPr lang="en-US"/>
          </a:p>
        </p:txBody>
      </p:sp>
      <p:sp>
        <p:nvSpPr>
          <p:cNvPr id="5" name="Text Placeholder 4">
            <a:extLst>
              <a:ext uri="{FF2B5EF4-FFF2-40B4-BE49-F238E27FC236}">
                <a16:creationId xmlns:a16="http://schemas.microsoft.com/office/drawing/2014/main" id="{D5F9BD88-17F2-8D44-818E-FA2EAF6662D0}"/>
              </a:ext>
            </a:extLst>
          </p:cNvPr>
          <p:cNvSpPr>
            <a:spLocks noGrp="1"/>
          </p:cNvSpPr>
          <p:nvPr>
            <p:ph type="body" sz="quarter" idx="38"/>
          </p:nvPr>
        </p:nvSpPr>
        <p:spPr/>
        <p:txBody>
          <a:bodyPr/>
          <a:lstStyle/>
          <a:p>
            <a:endParaRPr lang="en-US"/>
          </a:p>
        </p:txBody>
      </p:sp>
      <p:sp>
        <p:nvSpPr>
          <p:cNvPr id="6" name="Text Placeholder 5">
            <a:extLst>
              <a:ext uri="{FF2B5EF4-FFF2-40B4-BE49-F238E27FC236}">
                <a16:creationId xmlns:a16="http://schemas.microsoft.com/office/drawing/2014/main" id="{2ED9D860-02BD-8047-B9D2-1FBFE14A1C33}"/>
              </a:ext>
            </a:extLst>
          </p:cNvPr>
          <p:cNvSpPr>
            <a:spLocks noGrp="1"/>
          </p:cNvSpPr>
          <p:nvPr>
            <p:ph type="body" sz="quarter" idx="40"/>
          </p:nvPr>
        </p:nvSpPr>
        <p:spPr/>
        <p:txBody>
          <a:bodyPr/>
          <a:lstStyle/>
          <a:p>
            <a:endParaRPr lang="en-US"/>
          </a:p>
        </p:txBody>
      </p:sp>
      <p:sp>
        <p:nvSpPr>
          <p:cNvPr id="7" name="Text Placeholder 6">
            <a:extLst>
              <a:ext uri="{FF2B5EF4-FFF2-40B4-BE49-F238E27FC236}">
                <a16:creationId xmlns:a16="http://schemas.microsoft.com/office/drawing/2014/main" id="{FE3A333D-9138-5647-A0DB-731BC95B6C8E}"/>
              </a:ext>
            </a:extLst>
          </p:cNvPr>
          <p:cNvSpPr>
            <a:spLocks noGrp="1"/>
          </p:cNvSpPr>
          <p:nvPr>
            <p:ph type="body" sz="quarter" idx="41"/>
          </p:nvPr>
        </p:nvSpPr>
        <p:spPr/>
        <p:txBody>
          <a:bodyPr/>
          <a:lstStyle/>
          <a:p>
            <a:endParaRPr lang="en-US"/>
          </a:p>
        </p:txBody>
      </p:sp>
    </p:spTree>
    <p:extLst>
      <p:ext uri="{BB962C8B-B14F-4D97-AF65-F5344CB8AC3E}">
        <p14:creationId xmlns:p14="http://schemas.microsoft.com/office/powerpoint/2010/main" val="3035509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89F96-F55B-7E40-B8D6-3C8CF69EAD6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00068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04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5CAC3B8-A746-F56A-19B9-ADB7B422FAFF}"/>
              </a:ext>
            </a:extLst>
          </p:cNvPr>
          <p:cNvSpPr>
            <a:spLocks noGrp="1"/>
          </p:cNvSpPr>
          <p:nvPr>
            <p:ph type="ftr" sz="quarter" idx="4294967295"/>
          </p:nvPr>
        </p:nvSpPr>
        <p:spPr>
          <a:xfrm>
            <a:off x="9217152" y="6286500"/>
            <a:ext cx="2057400" cy="365759"/>
          </a:xfrm>
          <a:prstGeom prst="rect">
            <a:avLst/>
          </a:prstGeom>
        </p:spPr>
        <p:txBody>
          <a:bodyPr/>
          <a:lstStyle/>
          <a:p>
            <a:pPr algn="l"/>
            <a:r>
              <a:rPr lang="en-US"/>
              <a:t>Internal use only</a:t>
            </a:r>
            <a:endParaRPr lang="en-US" dirty="0"/>
          </a:p>
        </p:txBody>
      </p:sp>
      <p:sp>
        <p:nvSpPr>
          <p:cNvPr id="3" name="Slide Number Placeholder 2">
            <a:extLst>
              <a:ext uri="{FF2B5EF4-FFF2-40B4-BE49-F238E27FC236}">
                <a16:creationId xmlns:a16="http://schemas.microsoft.com/office/drawing/2014/main" id="{E41D6422-8F24-07E0-331C-4215830A8DF0}"/>
              </a:ext>
            </a:extLst>
          </p:cNvPr>
          <p:cNvSpPr>
            <a:spLocks noGrp="1"/>
          </p:cNvSpPr>
          <p:nvPr>
            <p:ph type="sldNum" sz="quarter" idx="12"/>
          </p:nvPr>
        </p:nvSpPr>
        <p:spPr/>
        <p:txBody>
          <a:bodyPr/>
          <a:lstStyle/>
          <a:p>
            <a:fld id="{0885F5B2-48F7-4F18-A961-C29AAE44EB58}" type="slidenum">
              <a:rPr lang="en-US" smtClean="0"/>
              <a:t>5</a:t>
            </a:fld>
            <a:endParaRPr lang="en-US" dirty="0"/>
          </a:p>
        </p:txBody>
      </p:sp>
      <p:sp>
        <p:nvSpPr>
          <p:cNvPr id="107" name="Rounded Rectangle 6">
            <a:extLst>
              <a:ext uri="{FF2B5EF4-FFF2-40B4-BE49-F238E27FC236}">
                <a16:creationId xmlns:a16="http://schemas.microsoft.com/office/drawing/2014/main" id="{38C975D9-F720-E65A-CC6C-8F00175F2564}"/>
              </a:ext>
            </a:extLst>
          </p:cNvPr>
          <p:cNvSpPr/>
          <p:nvPr/>
        </p:nvSpPr>
        <p:spPr>
          <a:xfrm>
            <a:off x="4263336" y="5577740"/>
            <a:ext cx="3644683" cy="1062417"/>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ounded Rectangle 2">
            <a:extLst>
              <a:ext uri="{FF2B5EF4-FFF2-40B4-BE49-F238E27FC236}">
                <a16:creationId xmlns:a16="http://schemas.microsoft.com/office/drawing/2014/main" id="{823A6EC3-288F-E78A-7ECC-022235CA1308}"/>
              </a:ext>
            </a:extLst>
          </p:cNvPr>
          <p:cNvSpPr/>
          <p:nvPr/>
        </p:nvSpPr>
        <p:spPr>
          <a:xfrm>
            <a:off x="454690" y="961466"/>
            <a:ext cx="3619856" cy="5678691"/>
          </a:xfrm>
          <a:prstGeom prst="roundRect">
            <a:avLst>
              <a:gd name="adj" fmla="val 738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B767D"/>
                </a:solidFill>
                <a:effectLst/>
                <a:uLnTx/>
                <a:uFillTx/>
                <a:latin typeface="Arial" panose="020B0604020202020204"/>
                <a:ea typeface="+mn-ea"/>
                <a:cs typeface="+mn-cs"/>
              </a:rPr>
              <a:t>Average response time</a:t>
            </a:r>
            <a:endParaRPr kumimoji="0" lang="en-US" sz="18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109" name="Rounded Rectangle 5">
            <a:extLst>
              <a:ext uri="{FF2B5EF4-FFF2-40B4-BE49-F238E27FC236}">
                <a16:creationId xmlns:a16="http://schemas.microsoft.com/office/drawing/2014/main" id="{4CD5CD8E-5B5B-4501-841D-DBC024B67C1D}"/>
              </a:ext>
            </a:extLst>
          </p:cNvPr>
          <p:cNvSpPr/>
          <p:nvPr/>
        </p:nvSpPr>
        <p:spPr>
          <a:xfrm>
            <a:off x="4265141" y="3063664"/>
            <a:ext cx="3644683" cy="2425027"/>
          </a:xfrm>
          <a:prstGeom prst="roundRect">
            <a:avLst>
              <a:gd name="adj" fmla="val 9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7">
            <a:extLst>
              <a:ext uri="{FF2B5EF4-FFF2-40B4-BE49-F238E27FC236}">
                <a16:creationId xmlns:a16="http://schemas.microsoft.com/office/drawing/2014/main" id="{6CD535F4-0563-C76B-89F6-FB525C16054D}"/>
              </a:ext>
            </a:extLst>
          </p:cNvPr>
          <p:cNvSpPr/>
          <p:nvPr/>
        </p:nvSpPr>
        <p:spPr>
          <a:xfrm>
            <a:off x="8117455" y="984221"/>
            <a:ext cx="3619856" cy="2504053"/>
          </a:xfrm>
          <a:prstGeom prst="roundRect">
            <a:avLst>
              <a:gd name="adj" fmla="val 543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8">
            <a:extLst>
              <a:ext uri="{FF2B5EF4-FFF2-40B4-BE49-F238E27FC236}">
                <a16:creationId xmlns:a16="http://schemas.microsoft.com/office/drawing/2014/main" id="{2105A1A4-0CE3-CB46-A436-5D1A43CAB68A}"/>
              </a:ext>
            </a:extLst>
          </p:cNvPr>
          <p:cNvSpPr/>
          <p:nvPr/>
        </p:nvSpPr>
        <p:spPr>
          <a:xfrm>
            <a:off x="8117455" y="3590106"/>
            <a:ext cx="3619856" cy="2030997"/>
          </a:xfrm>
          <a:prstGeom prst="roundRect">
            <a:avLst>
              <a:gd name="adj" fmla="val 99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DFBE370-3D16-C9AA-751B-2E2E36DEBB78}"/>
              </a:ext>
            </a:extLst>
          </p:cNvPr>
          <p:cNvSpPr/>
          <p:nvPr/>
        </p:nvSpPr>
        <p:spPr>
          <a:xfrm>
            <a:off x="605246" y="133641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3" name="TextBox 112">
            <a:extLst>
              <a:ext uri="{FF2B5EF4-FFF2-40B4-BE49-F238E27FC236}">
                <a16:creationId xmlns:a16="http://schemas.microsoft.com/office/drawing/2014/main" id="{0E96BDA7-1DB0-432D-81EA-F879C8BAAB5F}"/>
              </a:ext>
            </a:extLst>
          </p:cNvPr>
          <p:cNvSpPr txBox="1"/>
          <p:nvPr/>
        </p:nvSpPr>
        <p:spPr>
          <a:xfrm>
            <a:off x="605245" y="2187316"/>
            <a:ext cx="2742739" cy="215444"/>
          </a:xfrm>
          <a:prstGeom prst="rect">
            <a:avLst/>
          </a:prstGeom>
          <a:noFill/>
        </p:spPr>
        <p:txBody>
          <a:bodyPr wrap="none" lIns="0" tIns="0" rIns="0" bIns="0" rtlCol="0" anchor="ctr" anchorCtr="0">
            <a:spAutoFit/>
          </a:bodyPr>
          <a:lstStyle/>
          <a:p>
            <a:r>
              <a:rPr lang="en-US" sz="1400" b="1" dirty="0">
                <a:solidFill>
                  <a:schemeClr val="tx2">
                    <a:lumMod val="60000"/>
                    <a:lumOff val="40000"/>
                  </a:schemeClr>
                </a:solidFill>
              </a:rPr>
              <a:t>Avg Response Time/Statement</a:t>
            </a:r>
            <a:endParaRPr lang="en-US" sz="1050" b="1" dirty="0">
              <a:solidFill>
                <a:schemeClr val="tx2">
                  <a:lumMod val="60000"/>
                  <a:lumOff val="40000"/>
                </a:schemeClr>
              </a:solidFill>
            </a:endParaRPr>
          </a:p>
        </p:txBody>
      </p:sp>
      <p:sp>
        <p:nvSpPr>
          <p:cNvPr id="114" name="Rectangle 113">
            <a:extLst>
              <a:ext uri="{FF2B5EF4-FFF2-40B4-BE49-F238E27FC236}">
                <a16:creationId xmlns:a16="http://schemas.microsoft.com/office/drawing/2014/main" id="{6BB5DBE7-F691-58E4-3C42-B7B13B213539}"/>
              </a:ext>
            </a:extLst>
          </p:cNvPr>
          <p:cNvSpPr/>
          <p:nvPr/>
        </p:nvSpPr>
        <p:spPr>
          <a:xfrm>
            <a:off x="630908" y="2440846"/>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5" name="TextBox 114">
            <a:extLst>
              <a:ext uri="{FF2B5EF4-FFF2-40B4-BE49-F238E27FC236}">
                <a16:creationId xmlns:a16="http://schemas.microsoft.com/office/drawing/2014/main" id="{C35C3E3E-10DA-1C4D-3ED3-377ECE4FDD3A}"/>
              </a:ext>
            </a:extLst>
          </p:cNvPr>
          <p:cNvSpPr txBox="1"/>
          <p:nvPr/>
        </p:nvSpPr>
        <p:spPr>
          <a:xfrm>
            <a:off x="605245" y="3296646"/>
            <a:ext cx="1128514" cy="215444"/>
          </a:xfrm>
          <a:prstGeom prst="rect">
            <a:avLst/>
          </a:prstGeom>
          <a:noFill/>
        </p:spPr>
        <p:txBody>
          <a:bodyPr wrap="none" lIns="0" tIns="0" rIns="0" bIns="0" rtlCol="0" anchor="ctr" anchorCtr="0">
            <a:spAutoFit/>
          </a:bodyPr>
          <a:lstStyle/>
          <a:p>
            <a:r>
              <a:rPr lang="en-US" sz="1400" b="1" dirty="0">
                <a:solidFill>
                  <a:srgbClr val="0070C0"/>
                </a:solidFill>
              </a:rPr>
              <a:t>Active Users</a:t>
            </a:r>
            <a:endParaRPr lang="en-US" sz="1050" b="1" dirty="0">
              <a:solidFill>
                <a:srgbClr val="0070C0"/>
              </a:solidFill>
            </a:endParaRPr>
          </a:p>
        </p:txBody>
      </p:sp>
      <p:sp>
        <p:nvSpPr>
          <p:cNvPr id="116" name="Rectangle 115">
            <a:extLst>
              <a:ext uri="{FF2B5EF4-FFF2-40B4-BE49-F238E27FC236}">
                <a16:creationId xmlns:a16="http://schemas.microsoft.com/office/drawing/2014/main" id="{818F0CB1-ECE8-B70D-5D06-5C3379963589}"/>
              </a:ext>
            </a:extLst>
          </p:cNvPr>
          <p:cNvSpPr/>
          <p:nvPr/>
        </p:nvSpPr>
        <p:spPr>
          <a:xfrm>
            <a:off x="605246" y="355507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7" name="TextBox 116">
            <a:extLst>
              <a:ext uri="{FF2B5EF4-FFF2-40B4-BE49-F238E27FC236}">
                <a16:creationId xmlns:a16="http://schemas.microsoft.com/office/drawing/2014/main" id="{3C5FB123-8A85-5C7D-B922-614D258E1289}"/>
              </a:ext>
            </a:extLst>
          </p:cNvPr>
          <p:cNvSpPr txBox="1"/>
          <p:nvPr/>
        </p:nvSpPr>
        <p:spPr>
          <a:xfrm>
            <a:off x="605245" y="4405976"/>
            <a:ext cx="1861087" cy="215444"/>
          </a:xfrm>
          <a:prstGeom prst="rect">
            <a:avLst/>
          </a:prstGeom>
          <a:noFill/>
        </p:spPr>
        <p:txBody>
          <a:bodyPr wrap="none" lIns="0" tIns="0" rIns="0" bIns="0" rtlCol="0" anchor="ctr" anchorCtr="0">
            <a:spAutoFit/>
          </a:bodyPr>
          <a:lstStyle/>
          <a:p>
            <a:r>
              <a:rPr lang="en-US" sz="1400" b="1" dirty="0">
                <a:solidFill>
                  <a:schemeClr val="accent3"/>
                </a:solidFill>
              </a:rPr>
              <a:t>System Concurrency</a:t>
            </a:r>
            <a:endParaRPr lang="en-US" sz="1050" b="1" dirty="0">
              <a:solidFill>
                <a:schemeClr val="accent3"/>
              </a:solidFill>
            </a:endParaRPr>
          </a:p>
        </p:txBody>
      </p:sp>
      <p:sp>
        <p:nvSpPr>
          <p:cNvPr id="118" name="Rectangle 117">
            <a:extLst>
              <a:ext uri="{FF2B5EF4-FFF2-40B4-BE49-F238E27FC236}">
                <a16:creationId xmlns:a16="http://schemas.microsoft.com/office/drawing/2014/main" id="{843C172A-F44D-74BB-7640-434C2B629CAA}"/>
              </a:ext>
            </a:extLst>
          </p:cNvPr>
          <p:cNvSpPr/>
          <p:nvPr/>
        </p:nvSpPr>
        <p:spPr>
          <a:xfrm>
            <a:off x="605246" y="466440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9" name="TextBox 118">
            <a:extLst>
              <a:ext uri="{FF2B5EF4-FFF2-40B4-BE49-F238E27FC236}">
                <a16:creationId xmlns:a16="http://schemas.microsoft.com/office/drawing/2014/main" id="{772D7A05-5ED3-60AA-1038-27D9821233C9}"/>
              </a:ext>
            </a:extLst>
          </p:cNvPr>
          <p:cNvSpPr txBox="1"/>
          <p:nvPr/>
        </p:nvSpPr>
        <p:spPr>
          <a:xfrm>
            <a:off x="605246" y="5515304"/>
            <a:ext cx="687689" cy="215444"/>
          </a:xfrm>
          <a:prstGeom prst="rect">
            <a:avLst/>
          </a:prstGeom>
          <a:noFill/>
        </p:spPr>
        <p:txBody>
          <a:bodyPr wrap="none" lIns="0" tIns="0" rIns="0" bIns="0" rtlCol="0" anchor="ctr" anchorCtr="0">
            <a:spAutoFit/>
          </a:bodyPr>
          <a:lstStyle/>
          <a:p>
            <a:r>
              <a:rPr lang="en-US" sz="1400" b="1" dirty="0">
                <a:solidFill>
                  <a:srgbClr val="04CE7E"/>
                </a:solidFill>
              </a:rPr>
              <a:t>Objects</a:t>
            </a:r>
            <a:endParaRPr lang="en-US" sz="1050" b="1" dirty="0">
              <a:solidFill>
                <a:srgbClr val="04CE7E"/>
              </a:solidFill>
            </a:endParaRPr>
          </a:p>
        </p:txBody>
      </p:sp>
      <p:sp>
        <p:nvSpPr>
          <p:cNvPr id="120" name="Rectangle 119">
            <a:extLst>
              <a:ext uri="{FF2B5EF4-FFF2-40B4-BE49-F238E27FC236}">
                <a16:creationId xmlns:a16="http://schemas.microsoft.com/office/drawing/2014/main" id="{9D32843C-DD82-2AFA-60F8-BEF766C76CCD}"/>
              </a:ext>
            </a:extLst>
          </p:cNvPr>
          <p:cNvSpPr/>
          <p:nvPr/>
        </p:nvSpPr>
        <p:spPr>
          <a:xfrm>
            <a:off x="605246" y="5773735"/>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1" name="Rectangle: Rounded Corners 120">
            <a:extLst>
              <a:ext uri="{FF2B5EF4-FFF2-40B4-BE49-F238E27FC236}">
                <a16:creationId xmlns:a16="http://schemas.microsoft.com/office/drawing/2014/main" id="{E0A3D36E-5C87-BA2D-80BA-C38F981C4F72}"/>
              </a:ext>
            </a:extLst>
          </p:cNvPr>
          <p:cNvSpPr/>
          <p:nvPr/>
        </p:nvSpPr>
        <p:spPr>
          <a:xfrm>
            <a:off x="1415099" y="1419615"/>
            <a:ext cx="2420915" cy="533400"/>
          </a:xfrm>
          <a:prstGeom prst="roundRect">
            <a:avLst>
              <a:gd name="adj" fmla="val 845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Rounded Corners 121">
            <a:extLst>
              <a:ext uri="{FF2B5EF4-FFF2-40B4-BE49-F238E27FC236}">
                <a16:creationId xmlns:a16="http://schemas.microsoft.com/office/drawing/2014/main" id="{546481EF-C5B5-4AD1-4A77-4390E79D999D}"/>
              </a:ext>
            </a:extLst>
          </p:cNvPr>
          <p:cNvSpPr/>
          <p:nvPr/>
        </p:nvSpPr>
        <p:spPr>
          <a:xfrm>
            <a:off x="1415099" y="2528945"/>
            <a:ext cx="2420915" cy="533400"/>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a:extLst>
              <a:ext uri="{FF2B5EF4-FFF2-40B4-BE49-F238E27FC236}">
                <a16:creationId xmlns:a16="http://schemas.microsoft.com/office/drawing/2014/main" id="{8ABD8D4F-B59B-4A48-7FFF-2EBD0CCBF025}"/>
              </a:ext>
            </a:extLst>
          </p:cNvPr>
          <p:cNvSpPr/>
          <p:nvPr/>
        </p:nvSpPr>
        <p:spPr>
          <a:xfrm>
            <a:off x="1415099" y="3638275"/>
            <a:ext cx="2420915" cy="533400"/>
          </a:xfrm>
          <a:prstGeom prst="roundRect">
            <a:avLst>
              <a:gd name="adj" fmla="val 8453"/>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Rounded Corners 123">
            <a:extLst>
              <a:ext uri="{FF2B5EF4-FFF2-40B4-BE49-F238E27FC236}">
                <a16:creationId xmlns:a16="http://schemas.microsoft.com/office/drawing/2014/main" id="{17175ED4-DA9D-940A-3004-FDCD6BD9F7DD}"/>
              </a:ext>
            </a:extLst>
          </p:cNvPr>
          <p:cNvSpPr/>
          <p:nvPr/>
        </p:nvSpPr>
        <p:spPr>
          <a:xfrm>
            <a:off x="1415099" y="4747605"/>
            <a:ext cx="2420915" cy="533400"/>
          </a:xfrm>
          <a:prstGeom prst="roundRect">
            <a:avLst>
              <a:gd name="adj" fmla="val 8453"/>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B390BB9A-4475-A27E-FC0E-E403DD9EA20C}"/>
              </a:ext>
            </a:extLst>
          </p:cNvPr>
          <p:cNvSpPr/>
          <p:nvPr/>
        </p:nvSpPr>
        <p:spPr>
          <a:xfrm>
            <a:off x="1415099" y="5856933"/>
            <a:ext cx="2420915" cy="533400"/>
          </a:xfrm>
          <a:prstGeom prst="roundRect">
            <a:avLst>
              <a:gd name="adj" fmla="val 8453"/>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TextBox 125">
            <a:extLst>
              <a:ext uri="{FF2B5EF4-FFF2-40B4-BE49-F238E27FC236}">
                <a16:creationId xmlns:a16="http://schemas.microsoft.com/office/drawing/2014/main" id="{7F070227-8B9E-4511-EA3D-747DFFC974E0}"/>
              </a:ext>
            </a:extLst>
          </p:cNvPr>
          <p:cNvSpPr txBox="1"/>
          <p:nvPr/>
        </p:nvSpPr>
        <p:spPr>
          <a:xfrm>
            <a:off x="1489241" y="1441835"/>
            <a:ext cx="2784417"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--query_counts.csv[1:6]}} Million Statements</a:t>
            </a:r>
          </a:p>
        </p:txBody>
      </p:sp>
      <p:sp>
        <p:nvSpPr>
          <p:cNvPr id="127" name="TextBox 126">
            <a:extLst>
              <a:ext uri="{FF2B5EF4-FFF2-40B4-BE49-F238E27FC236}">
                <a16:creationId xmlns:a16="http://schemas.microsoft.com/office/drawing/2014/main" id="{8F46965D-F736-82FC-6A68-E15D4441E2FC}"/>
              </a:ext>
            </a:extLst>
          </p:cNvPr>
          <p:cNvSpPr txBox="1"/>
          <p:nvPr/>
        </p:nvSpPr>
        <p:spPr>
          <a:xfrm>
            <a:off x="1489241" y="3740551"/>
            <a:ext cx="2207653"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--user_counts.csv[1:3]}}  business and applications</a:t>
            </a:r>
          </a:p>
        </p:txBody>
      </p:sp>
      <p:sp>
        <p:nvSpPr>
          <p:cNvPr id="128" name="TextBox 127">
            <a:extLst>
              <a:ext uri="{FF2B5EF4-FFF2-40B4-BE49-F238E27FC236}">
                <a16:creationId xmlns:a16="http://schemas.microsoft.com/office/drawing/2014/main" id="{674BF6A0-9FAC-CFAA-C0CB-E5BC58D72E87}"/>
              </a:ext>
            </a:extLst>
          </p:cNvPr>
          <p:cNvSpPr txBox="1"/>
          <p:nvPr/>
        </p:nvSpPr>
        <p:spPr>
          <a:xfrm>
            <a:off x="1489276" y="4845028"/>
            <a:ext cx="3045456" cy="338554"/>
          </a:xfrm>
          <a:prstGeom prst="rect">
            <a:avLst/>
          </a:prstGeom>
          <a:noFill/>
        </p:spPr>
        <p:txBody>
          <a:bodyPr wrap="square" lIns="0" tIns="0" rIns="0" bIns="0" rtlCol="0" anchor="ctr" anchorCtr="0">
            <a:spAutoFit/>
          </a:bodyPr>
          <a:lstStyle/>
          <a:p>
            <a:r>
              <a:rPr lang="en-US" sz="1100" b="1" dirty="0"/>
              <a:t>{{</a:t>
            </a:r>
            <a:r>
              <a:rPr lang="en-US" sz="1100" b="1" dirty="0" err="1"/>
              <a:t>val:oap</a:t>
            </a:r>
            <a:r>
              <a:rPr lang="en-US" sz="1100" b="1" dirty="0"/>
              <a:t>--concurrency.csv[1:5]}} Peak Concurrency</a:t>
            </a:r>
          </a:p>
        </p:txBody>
      </p:sp>
      <p:pic>
        <p:nvPicPr>
          <p:cNvPr id="129" name="Graphic 128">
            <a:extLst>
              <a:ext uri="{FF2B5EF4-FFF2-40B4-BE49-F238E27FC236}">
                <a16:creationId xmlns:a16="http://schemas.microsoft.com/office/drawing/2014/main" id="{44445224-60FA-D058-2386-D9485FB56A2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58" y="1427349"/>
            <a:ext cx="517935" cy="517935"/>
          </a:xfrm>
          <a:prstGeom prst="rect">
            <a:avLst/>
          </a:prstGeom>
        </p:spPr>
      </p:pic>
      <p:pic>
        <p:nvPicPr>
          <p:cNvPr id="130" name="Graphic 129">
            <a:extLst>
              <a:ext uri="{FF2B5EF4-FFF2-40B4-BE49-F238E27FC236}">
                <a16:creationId xmlns:a16="http://schemas.microsoft.com/office/drawing/2014/main" id="{C5FA5BDD-E715-F4B7-6C7C-7772B6E601A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9652" y="4729872"/>
            <a:ext cx="551651" cy="551651"/>
          </a:xfrm>
          <a:prstGeom prst="rect">
            <a:avLst/>
          </a:prstGeom>
        </p:spPr>
      </p:pic>
      <p:sp>
        <p:nvSpPr>
          <p:cNvPr id="132" name="TextBox 131">
            <a:extLst>
              <a:ext uri="{FF2B5EF4-FFF2-40B4-BE49-F238E27FC236}">
                <a16:creationId xmlns:a16="http://schemas.microsoft.com/office/drawing/2014/main" id="{72CF1105-36D9-A78E-C241-00DBC6EE9065}"/>
              </a:ext>
            </a:extLst>
          </p:cNvPr>
          <p:cNvSpPr txBox="1"/>
          <p:nvPr/>
        </p:nvSpPr>
        <p:spPr>
          <a:xfrm>
            <a:off x="4386163" y="3138388"/>
            <a:ext cx="4917098" cy="215444"/>
          </a:xfrm>
          <a:prstGeom prst="rect">
            <a:avLst/>
          </a:prstGeom>
          <a:noFill/>
        </p:spPr>
        <p:txBody>
          <a:bodyPr wrap="square" lIns="0" tIns="0" rIns="0" bIns="0" rtlCol="0" anchor="ctr" anchorCtr="0">
            <a:spAutoFit/>
          </a:bodyPr>
          <a:lstStyle/>
          <a:p>
            <a:r>
              <a:rPr lang="en-US" sz="1400" b="1" dirty="0">
                <a:solidFill>
                  <a:srgbClr val="898C92"/>
                </a:solidFill>
              </a:rPr>
              <a:t>Busiest Hours of Week (CPU):</a:t>
            </a:r>
          </a:p>
        </p:txBody>
      </p:sp>
      <p:sp>
        <p:nvSpPr>
          <p:cNvPr id="133" name="TextBox 132">
            <a:extLst>
              <a:ext uri="{FF2B5EF4-FFF2-40B4-BE49-F238E27FC236}">
                <a16:creationId xmlns:a16="http://schemas.microsoft.com/office/drawing/2014/main" id="{FD7D1838-FBC2-E6C0-9603-98A36CD5C3BD}"/>
              </a:ext>
            </a:extLst>
          </p:cNvPr>
          <p:cNvSpPr txBox="1"/>
          <p:nvPr/>
        </p:nvSpPr>
        <p:spPr>
          <a:xfrm>
            <a:off x="8241125" y="1061208"/>
            <a:ext cx="2714718" cy="215444"/>
          </a:xfrm>
          <a:prstGeom prst="rect">
            <a:avLst/>
          </a:prstGeom>
          <a:noFill/>
        </p:spPr>
        <p:txBody>
          <a:bodyPr wrap="none" lIns="0" tIns="0" rIns="0" bIns="0" rtlCol="0" anchor="ctr" anchorCtr="0">
            <a:spAutoFit/>
          </a:bodyPr>
          <a:lstStyle/>
          <a:p>
            <a:r>
              <a:rPr lang="en-US" sz="1400" b="1" dirty="0">
                <a:solidFill>
                  <a:srgbClr val="898C92"/>
                </a:solidFill>
              </a:rPr>
              <a:t>System Analysis by Usage Type</a:t>
            </a:r>
          </a:p>
        </p:txBody>
      </p:sp>
      <p:sp>
        <p:nvSpPr>
          <p:cNvPr id="134" name="TextBox 133">
            <a:extLst>
              <a:ext uri="{FF2B5EF4-FFF2-40B4-BE49-F238E27FC236}">
                <a16:creationId xmlns:a16="http://schemas.microsoft.com/office/drawing/2014/main" id="{65B34E14-A261-0BE9-0404-5ABCA242EBA1}"/>
              </a:ext>
            </a:extLst>
          </p:cNvPr>
          <p:cNvSpPr txBox="1"/>
          <p:nvPr/>
        </p:nvSpPr>
        <p:spPr>
          <a:xfrm>
            <a:off x="8241125" y="3664552"/>
            <a:ext cx="2483052" cy="215444"/>
          </a:xfrm>
          <a:prstGeom prst="rect">
            <a:avLst/>
          </a:prstGeom>
          <a:noFill/>
        </p:spPr>
        <p:txBody>
          <a:bodyPr wrap="none" lIns="0" tIns="0" rIns="0" bIns="0" rtlCol="0" anchor="ctr" anchorCtr="0">
            <a:spAutoFit/>
          </a:bodyPr>
          <a:lstStyle/>
          <a:p>
            <a:r>
              <a:rPr lang="en-US" sz="1400" b="1" dirty="0">
                <a:solidFill>
                  <a:schemeClr val="bg1">
                    <a:lumMod val="50000"/>
                  </a:schemeClr>
                </a:solidFill>
              </a:rPr>
              <a:t>Top 5 Users </a:t>
            </a:r>
            <a:r>
              <a:rPr lang="en-US" sz="1400" b="1">
                <a:solidFill>
                  <a:schemeClr val="bg1">
                    <a:lumMod val="50000"/>
                  </a:schemeClr>
                </a:solidFill>
              </a:rPr>
              <a:t>by Query </a:t>
            </a:r>
            <a:r>
              <a:rPr lang="en-US" sz="1400" b="1" dirty="0">
                <a:solidFill>
                  <a:schemeClr val="bg1">
                    <a:lumMod val="50000"/>
                  </a:schemeClr>
                </a:solidFill>
              </a:rPr>
              <a:t>Count</a:t>
            </a:r>
            <a:endParaRPr lang="en-US" sz="1050" b="1" dirty="0">
              <a:solidFill>
                <a:schemeClr val="bg1">
                  <a:lumMod val="50000"/>
                </a:schemeClr>
              </a:solidFill>
            </a:endParaRPr>
          </a:p>
        </p:txBody>
      </p:sp>
      <p:sp>
        <p:nvSpPr>
          <p:cNvPr id="135" name="Title 3">
            <a:extLst>
              <a:ext uri="{FF2B5EF4-FFF2-40B4-BE49-F238E27FC236}">
                <a16:creationId xmlns:a16="http://schemas.microsoft.com/office/drawing/2014/main" id="{36C61B12-9A0A-A5E7-570C-198053B26C66}"/>
              </a:ext>
            </a:extLst>
          </p:cNvPr>
          <p:cNvSpPr>
            <a:spLocks noGrp="1"/>
          </p:cNvSpPr>
          <p:nvPr>
            <p:ph type="title"/>
          </p:nvPr>
        </p:nvSpPr>
        <p:spPr>
          <a:xfrm>
            <a:off x="454690" y="111393"/>
            <a:ext cx="11495965" cy="715294"/>
          </a:xfrm>
        </p:spPr>
        <p:txBody>
          <a:bodyPr/>
          <a:lstStyle/>
          <a:p>
            <a:r>
              <a:rPr lang="en-US" sz="2400" dirty="0"/>
              <a:t>VHC on a page -- {{</a:t>
            </a:r>
            <a:r>
              <a:rPr lang="en-US" sz="2400" dirty="0" err="1"/>
              <a:t>val:vhc</a:t>
            </a:r>
            <a:r>
              <a:rPr lang="en-US" sz="2400" dirty="0"/>
              <a:t>--intro.csv[1:2]}}: {{</a:t>
            </a:r>
            <a:r>
              <a:rPr lang="en-US" sz="2400" dirty="0" err="1"/>
              <a:t>val:vhc</a:t>
            </a:r>
            <a:r>
              <a:rPr lang="en-US" sz="2400" dirty="0"/>
              <a:t>--intro.csv[1:1]}}</a:t>
            </a:r>
            <a:endParaRPr lang="en-US" sz="2400" dirty="0">
              <a:solidFill>
                <a:srgbClr val="F3753F"/>
              </a:solidFill>
              <a:latin typeface="Arial" panose="020B0604020202020204" pitchFamily="34" charset="0"/>
            </a:endParaRPr>
          </a:p>
        </p:txBody>
      </p:sp>
      <p:grpSp>
        <p:nvGrpSpPr>
          <p:cNvPr id="136" name="Group 135">
            <a:extLst>
              <a:ext uri="{FF2B5EF4-FFF2-40B4-BE49-F238E27FC236}">
                <a16:creationId xmlns:a16="http://schemas.microsoft.com/office/drawing/2014/main" id="{61DF5199-B585-F7B1-AE16-2C870EDF53D2}"/>
              </a:ext>
            </a:extLst>
          </p:cNvPr>
          <p:cNvGrpSpPr/>
          <p:nvPr/>
        </p:nvGrpSpPr>
        <p:grpSpPr>
          <a:xfrm>
            <a:off x="723220" y="3638275"/>
            <a:ext cx="528795" cy="511970"/>
            <a:chOff x="7824978" y="3832098"/>
            <a:chExt cx="335280" cy="324612"/>
          </a:xfrm>
          <a:solidFill>
            <a:schemeClr val="tx1">
              <a:lumMod val="10000"/>
              <a:lumOff val="90000"/>
            </a:schemeClr>
          </a:solidFill>
        </p:grpSpPr>
        <p:sp>
          <p:nvSpPr>
            <p:cNvPr id="137" name="Freeform 45">
              <a:extLst>
                <a:ext uri="{FF2B5EF4-FFF2-40B4-BE49-F238E27FC236}">
                  <a16:creationId xmlns:a16="http://schemas.microsoft.com/office/drawing/2014/main" id="{F7F033EC-5B9D-0443-866F-6154B773D252}"/>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8" name="Freeform 46">
              <a:extLst>
                <a:ext uri="{FF2B5EF4-FFF2-40B4-BE49-F238E27FC236}">
                  <a16:creationId xmlns:a16="http://schemas.microsoft.com/office/drawing/2014/main" id="{A82017A5-EBBF-6CDF-430C-62C81FE91546}"/>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47">
              <a:extLst>
                <a:ext uri="{FF2B5EF4-FFF2-40B4-BE49-F238E27FC236}">
                  <a16:creationId xmlns:a16="http://schemas.microsoft.com/office/drawing/2014/main" id="{A2A82F7D-C61F-29D9-51AC-4CD734491E41}"/>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48">
              <a:extLst>
                <a:ext uri="{FF2B5EF4-FFF2-40B4-BE49-F238E27FC236}">
                  <a16:creationId xmlns:a16="http://schemas.microsoft.com/office/drawing/2014/main" id="{B32D3AB4-A697-7677-63D5-E8704D622123}"/>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49">
              <a:extLst>
                <a:ext uri="{FF2B5EF4-FFF2-40B4-BE49-F238E27FC236}">
                  <a16:creationId xmlns:a16="http://schemas.microsoft.com/office/drawing/2014/main" id="{6581D5EB-D5FD-AFE6-8227-30AB4DB26683}"/>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55">
              <a:extLst>
                <a:ext uri="{FF2B5EF4-FFF2-40B4-BE49-F238E27FC236}">
                  <a16:creationId xmlns:a16="http://schemas.microsoft.com/office/drawing/2014/main" id="{CF12B3BF-D822-74DD-56E4-9E3EFA323976}"/>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56">
              <a:extLst>
                <a:ext uri="{FF2B5EF4-FFF2-40B4-BE49-F238E27FC236}">
                  <a16:creationId xmlns:a16="http://schemas.microsoft.com/office/drawing/2014/main" id="{BD4917C5-1A5C-7689-DC8C-16060A3C2B47}"/>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45" name="TextBox 144">
            <a:extLst>
              <a:ext uri="{FF2B5EF4-FFF2-40B4-BE49-F238E27FC236}">
                <a16:creationId xmlns:a16="http://schemas.microsoft.com/office/drawing/2014/main" id="{E055A6EC-91F1-F433-78E8-123D35210BE1}"/>
              </a:ext>
            </a:extLst>
          </p:cNvPr>
          <p:cNvSpPr txBox="1"/>
          <p:nvPr/>
        </p:nvSpPr>
        <p:spPr>
          <a:xfrm>
            <a:off x="1482896" y="1635955"/>
            <a:ext cx="2554370"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--query_counts.csv[1:20]}} Million Queries</a:t>
            </a:r>
          </a:p>
        </p:txBody>
      </p:sp>
      <p:sp>
        <p:nvSpPr>
          <p:cNvPr id="146" name="TextBox 145">
            <a:extLst>
              <a:ext uri="{FF2B5EF4-FFF2-40B4-BE49-F238E27FC236}">
                <a16:creationId xmlns:a16="http://schemas.microsoft.com/office/drawing/2014/main" id="{097CC207-9D28-9815-E593-37EFD203B966}"/>
              </a:ext>
            </a:extLst>
          </p:cNvPr>
          <p:cNvSpPr txBox="1"/>
          <p:nvPr/>
        </p:nvSpPr>
        <p:spPr>
          <a:xfrm>
            <a:off x="1489241" y="5905312"/>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AU" dirty="0"/>
              <a:t>T</a:t>
            </a:r>
            <a:r>
              <a:rPr lang="en-US" dirty="0" err="1"/>
              <a:t>ables</a:t>
            </a:r>
            <a:r>
              <a:rPr lang="en-US" dirty="0"/>
              <a:t>: {{</a:t>
            </a:r>
            <a:r>
              <a:rPr lang="en-US" dirty="0" err="1"/>
              <a:t>val:oap</a:t>
            </a:r>
            <a:r>
              <a:rPr lang="en-US" dirty="0"/>
              <a:t>--object_counts.csv[1:2]}}  Views: {{</a:t>
            </a:r>
            <a:r>
              <a:rPr lang="en-US" dirty="0" err="1"/>
              <a:t>val:oap</a:t>
            </a:r>
            <a:r>
              <a:rPr lang="en-US" dirty="0"/>
              <a:t>--object_counts.csv[1:3]}}  </a:t>
            </a:r>
          </a:p>
        </p:txBody>
      </p:sp>
      <p:sp>
        <p:nvSpPr>
          <p:cNvPr id="147" name="TextBox 146">
            <a:extLst>
              <a:ext uri="{FF2B5EF4-FFF2-40B4-BE49-F238E27FC236}">
                <a16:creationId xmlns:a16="http://schemas.microsoft.com/office/drawing/2014/main" id="{22B2642F-332C-5CEB-6E77-92905CD7B8F8}"/>
              </a:ext>
            </a:extLst>
          </p:cNvPr>
          <p:cNvSpPr txBox="1"/>
          <p:nvPr/>
        </p:nvSpPr>
        <p:spPr>
          <a:xfrm>
            <a:off x="605246" y="1061208"/>
            <a:ext cx="3619856" cy="215444"/>
          </a:xfrm>
          <a:prstGeom prst="rect">
            <a:avLst/>
          </a:prstGeom>
          <a:noFill/>
        </p:spPr>
        <p:txBody>
          <a:bodyPr wrap="square" lIns="0" tIns="0" rIns="0" bIns="0" rtlCol="0" anchor="ctr" anchorCtr="0">
            <a:spAutoFit/>
          </a:bodyPr>
          <a:lstStyle/>
          <a:p>
            <a:r>
              <a:rPr lang="en-US" sz="1400" b="1" dirty="0">
                <a:solidFill>
                  <a:srgbClr val="898C92"/>
                </a:solidFill>
              </a:rPr>
              <a:t>Avg Activity Count/day</a:t>
            </a:r>
            <a:endParaRPr lang="en-US" sz="1050" b="1" dirty="0">
              <a:solidFill>
                <a:srgbClr val="898C92"/>
              </a:solidFill>
            </a:endParaRPr>
          </a:p>
        </p:txBody>
      </p:sp>
      <p:sp>
        <p:nvSpPr>
          <p:cNvPr id="148" name="TextBox 147">
            <a:extLst>
              <a:ext uri="{FF2B5EF4-FFF2-40B4-BE49-F238E27FC236}">
                <a16:creationId xmlns:a16="http://schemas.microsoft.com/office/drawing/2014/main" id="{A235CF5C-7651-92EE-0D65-8346521CFA36}"/>
              </a:ext>
            </a:extLst>
          </p:cNvPr>
          <p:cNvSpPr txBox="1"/>
          <p:nvPr/>
        </p:nvSpPr>
        <p:spPr>
          <a:xfrm>
            <a:off x="1501084" y="6155813"/>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US" dirty="0" err="1"/>
              <a:t>Programes</a:t>
            </a:r>
            <a:r>
              <a:rPr lang="en-US" dirty="0"/>
              <a:t>: {{</a:t>
            </a:r>
            <a:r>
              <a:rPr lang="en-US" dirty="0" err="1"/>
              <a:t>val:oap</a:t>
            </a:r>
            <a:r>
              <a:rPr lang="en-US" dirty="0"/>
              <a:t>--object_counts.csv[1:4]}}   Others: {{</a:t>
            </a:r>
            <a:r>
              <a:rPr lang="en-US" dirty="0" err="1"/>
              <a:t>val:oap</a:t>
            </a:r>
            <a:r>
              <a:rPr lang="en-US" dirty="0"/>
              <a:t>--object_counts.csv[1:5]}} </a:t>
            </a:r>
          </a:p>
        </p:txBody>
      </p:sp>
      <p:sp>
        <p:nvSpPr>
          <p:cNvPr id="149" name="Rectangle 148">
            <a:extLst>
              <a:ext uri="{FF2B5EF4-FFF2-40B4-BE49-F238E27FC236}">
                <a16:creationId xmlns:a16="http://schemas.microsoft.com/office/drawing/2014/main" id="{AD25C759-49B9-BDFC-A30E-A6E5B822305B}"/>
              </a:ext>
            </a:extLst>
          </p:cNvPr>
          <p:cNvSpPr/>
          <p:nvPr/>
        </p:nvSpPr>
        <p:spPr>
          <a:xfrm>
            <a:off x="8371615" y="3979494"/>
            <a:ext cx="3135358" cy="15172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--top_users.png}}</a:t>
            </a:r>
          </a:p>
        </p:txBody>
      </p:sp>
      <p:sp>
        <p:nvSpPr>
          <p:cNvPr id="150" name="Rectangle 149">
            <a:extLst>
              <a:ext uri="{FF2B5EF4-FFF2-40B4-BE49-F238E27FC236}">
                <a16:creationId xmlns:a16="http://schemas.microsoft.com/office/drawing/2014/main" id="{BB438F13-975A-67EC-9F28-A1482B1CAF15}"/>
              </a:ext>
            </a:extLst>
          </p:cNvPr>
          <p:cNvSpPr/>
          <p:nvPr/>
        </p:nvSpPr>
        <p:spPr>
          <a:xfrm>
            <a:off x="8320902" y="3995161"/>
            <a:ext cx="3253325" cy="151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1" name="Rectangle 150">
            <a:extLst>
              <a:ext uri="{FF2B5EF4-FFF2-40B4-BE49-F238E27FC236}">
                <a16:creationId xmlns:a16="http://schemas.microsoft.com/office/drawing/2014/main" id="{C46F91C6-EC59-BC92-2425-7655D411DCB3}"/>
              </a:ext>
            </a:extLst>
          </p:cNvPr>
          <p:cNvSpPr/>
          <p:nvPr/>
        </p:nvSpPr>
        <p:spPr>
          <a:xfrm>
            <a:off x="4509670" y="3520395"/>
            <a:ext cx="3159999" cy="18212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sz="900" dirty="0">
                <a:solidFill>
                  <a:schemeClr val="tx1"/>
                </a:solidFill>
              </a:rPr>
              <a:t>{{</a:t>
            </a:r>
            <a:r>
              <a:rPr lang="en-US" sz="900" dirty="0" err="1">
                <a:solidFill>
                  <a:schemeClr val="tx1"/>
                </a:solidFill>
              </a:rPr>
              <a:t>pic:oap</a:t>
            </a:r>
            <a:r>
              <a:rPr lang="en-US" sz="900" dirty="0">
                <a:solidFill>
                  <a:schemeClr val="tx1"/>
                </a:solidFill>
              </a:rPr>
              <a:t>--CPUHeapmapMed.png}}</a:t>
            </a:r>
          </a:p>
        </p:txBody>
      </p:sp>
      <p:sp>
        <p:nvSpPr>
          <p:cNvPr id="152" name="Rectangle 151">
            <a:extLst>
              <a:ext uri="{FF2B5EF4-FFF2-40B4-BE49-F238E27FC236}">
                <a16:creationId xmlns:a16="http://schemas.microsoft.com/office/drawing/2014/main" id="{C7EA62C3-53A5-7813-D643-B0E546E3691C}"/>
              </a:ext>
            </a:extLst>
          </p:cNvPr>
          <p:cNvSpPr/>
          <p:nvPr/>
        </p:nvSpPr>
        <p:spPr>
          <a:xfrm>
            <a:off x="4509670" y="3449029"/>
            <a:ext cx="3159999" cy="1892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3" name="Rectangle 152">
            <a:extLst>
              <a:ext uri="{FF2B5EF4-FFF2-40B4-BE49-F238E27FC236}">
                <a16:creationId xmlns:a16="http://schemas.microsoft.com/office/drawing/2014/main" id="{405734C4-D0C8-9F11-EA05-26D9DA4982AD}"/>
              </a:ext>
            </a:extLst>
          </p:cNvPr>
          <p:cNvSpPr/>
          <p:nvPr/>
        </p:nvSpPr>
        <p:spPr>
          <a:xfrm>
            <a:off x="8336713" y="1492187"/>
            <a:ext cx="3204309" cy="18044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--OutcomeCPUConsumption.png}}</a:t>
            </a:r>
          </a:p>
        </p:txBody>
      </p:sp>
      <p:sp>
        <p:nvSpPr>
          <p:cNvPr id="154" name="Rectangle 153">
            <a:extLst>
              <a:ext uri="{FF2B5EF4-FFF2-40B4-BE49-F238E27FC236}">
                <a16:creationId xmlns:a16="http://schemas.microsoft.com/office/drawing/2014/main" id="{4371A5FA-9327-D8FF-22B2-46D1193BA9A0}"/>
              </a:ext>
            </a:extLst>
          </p:cNvPr>
          <p:cNvSpPr/>
          <p:nvPr/>
        </p:nvSpPr>
        <p:spPr>
          <a:xfrm>
            <a:off x="8305993" y="1466569"/>
            <a:ext cx="3255099" cy="1887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5" name="Rounded Rectangle 6">
            <a:extLst>
              <a:ext uri="{FF2B5EF4-FFF2-40B4-BE49-F238E27FC236}">
                <a16:creationId xmlns:a16="http://schemas.microsoft.com/office/drawing/2014/main" id="{5F6330F2-D9A6-41E4-45FD-9BF7ADDB8913}"/>
              </a:ext>
            </a:extLst>
          </p:cNvPr>
          <p:cNvSpPr/>
          <p:nvPr/>
        </p:nvSpPr>
        <p:spPr>
          <a:xfrm>
            <a:off x="4265141" y="931877"/>
            <a:ext cx="3644683" cy="2033044"/>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Box 155">
            <a:extLst>
              <a:ext uri="{FF2B5EF4-FFF2-40B4-BE49-F238E27FC236}">
                <a16:creationId xmlns:a16="http://schemas.microsoft.com/office/drawing/2014/main" id="{D1BF50AC-DC3D-DEDC-40A8-0948C03A287F}"/>
              </a:ext>
            </a:extLst>
          </p:cNvPr>
          <p:cNvSpPr txBox="1"/>
          <p:nvPr/>
        </p:nvSpPr>
        <p:spPr>
          <a:xfrm>
            <a:off x="4436209" y="1047614"/>
            <a:ext cx="1014701" cy="215444"/>
          </a:xfrm>
          <a:prstGeom prst="rect">
            <a:avLst/>
          </a:prstGeom>
          <a:noFill/>
        </p:spPr>
        <p:txBody>
          <a:bodyPr wrap="none" lIns="0" tIns="0" rIns="0" bIns="0" rtlCol="0" anchor="ctr" anchorCtr="0">
            <a:spAutoFit/>
          </a:bodyPr>
          <a:lstStyle/>
          <a:p>
            <a:r>
              <a:rPr lang="en-US" sz="1400" b="1" dirty="0">
                <a:solidFill>
                  <a:srgbClr val="00B050"/>
                </a:solidFill>
              </a:rPr>
              <a:t>System Info</a:t>
            </a:r>
          </a:p>
        </p:txBody>
      </p:sp>
      <p:sp>
        <p:nvSpPr>
          <p:cNvPr id="157" name="Rectangle 156">
            <a:extLst>
              <a:ext uri="{FF2B5EF4-FFF2-40B4-BE49-F238E27FC236}">
                <a16:creationId xmlns:a16="http://schemas.microsoft.com/office/drawing/2014/main" id="{C55FCA58-B70D-6D01-78B7-44CEFDCE014D}"/>
              </a:ext>
            </a:extLst>
          </p:cNvPr>
          <p:cNvSpPr/>
          <p:nvPr/>
        </p:nvSpPr>
        <p:spPr>
          <a:xfrm>
            <a:off x="4386163" y="1368618"/>
            <a:ext cx="3353675" cy="1520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8" name="Rectangle: Rounded Corners 157">
            <a:extLst>
              <a:ext uri="{FF2B5EF4-FFF2-40B4-BE49-F238E27FC236}">
                <a16:creationId xmlns:a16="http://schemas.microsoft.com/office/drawing/2014/main" id="{3CC642AE-2DBE-C847-0A40-A510B459B9B7}"/>
              </a:ext>
            </a:extLst>
          </p:cNvPr>
          <p:cNvSpPr/>
          <p:nvPr/>
        </p:nvSpPr>
        <p:spPr>
          <a:xfrm>
            <a:off x="5153246" y="1447507"/>
            <a:ext cx="2539144" cy="1388622"/>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159" name="TextBox 158">
            <a:extLst>
              <a:ext uri="{FF2B5EF4-FFF2-40B4-BE49-F238E27FC236}">
                <a16:creationId xmlns:a16="http://schemas.microsoft.com/office/drawing/2014/main" id="{8FBC4594-10D4-295F-CF38-F3F628F707A1}"/>
              </a:ext>
            </a:extLst>
          </p:cNvPr>
          <p:cNvSpPr txBox="1"/>
          <p:nvPr/>
        </p:nvSpPr>
        <p:spPr>
          <a:xfrm>
            <a:off x="5218002" y="1448347"/>
            <a:ext cx="1142942" cy="184666"/>
          </a:xfrm>
          <a:prstGeom prst="rect">
            <a:avLst/>
          </a:prstGeom>
          <a:noFill/>
        </p:spPr>
        <p:txBody>
          <a:bodyPr wrap="none" lIns="0" tIns="0" rIns="0" bIns="0" rtlCol="0" anchor="ctr" anchorCtr="0">
            <a:spAutoFit/>
          </a:bodyPr>
          <a:lstStyle/>
          <a:p>
            <a:r>
              <a:rPr lang="en-US" sz="1200" b="1" dirty="0"/>
              <a:t>System Name:  </a:t>
            </a:r>
          </a:p>
        </p:txBody>
      </p:sp>
      <p:sp>
        <p:nvSpPr>
          <p:cNvPr id="160" name="TextBox 159">
            <a:extLst>
              <a:ext uri="{FF2B5EF4-FFF2-40B4-BE49-F238E27FC236}">
                <a16:creationId xmlns:a16="http://schemas.microsoft.com/office/drawing/2014/main" id="{3558EE57-5D67-9F74-90F1-C3566E5F895A}"/>
              </a:ext>
            </a:extLst>
          </p:cNvPr>
          <p:cNvSpPr txBox="1"/>
          <p:nvPr/>
        </p:nvSpPr>
        <p:spPr>
          <a:xfrm>
            <a:off x="5216679" y="1678793"/>
            <a:ext cx="1073820" cy="184666"/>
          </a:xfrm>
          <a:prstGeom prst="rect">
            <a:avLst/>
          </a:prstGeom>
          <a:noFill/>
        </p:spPr>
        <p:txBody>
          <a:bodyPr wrap="none" lIns="0" tIns="0" rIns="0" bIns="0" rtlCol="0" anchor="ctr" anchorCtr="0">
            <a:spAutoFit/>
          </a:bodyPr>
          <a:lstStyle/>
          <a:p>
            <a:r>
              <a:rPr lang="en-US" sz="1200" b="1" dirty="0"/>
              <a:t>System </a:t>
            </a:r>
            <a:r>
              <a:rPr lang="en-US" sz="1100" b="1" dirty="0"/>
              <a:t>Type</a:t>
            </a:r>
            <a:r>
              <a:rPr lang="en-US" sz="1200" b="1" dirty="0"/>
              <a:t>:  </a:t>
            </a:r>
          </a:p>
        </p:txBody>
      </p:sp>
      <p:sp>
        <p:nvSpPr>
          <p:cNvPr id="161" name="TextBox 160">
            <a:extLst>
              <a:ext uri="{FF2B5EF4-FFF2-40B4-BE49-F238E27FC236}">
                <a16:creationId xmlns:a16="http://schemas.microsoft.com/office/drawing/2014/main" id="{D7CA91C1-AE4E-F494-E7ED-EFBB214B1569}"/>
              </a:ext>
            </a:extLst>
          </p:cNvPr>
          <p:cNvSpPr txBox="1"/>
          <p:nvPr/>
        </p:nvSpPr>
        <p:spPr>
          <a:xfrm>
            <a:off x="5235186" y="1920444"/>
            <a:ext cx="612347" cy="184666"/>
          </a:xfrm>
          <a:prstGeom prst="rect">
            <a:avLst/>
          </a:prstGeom>
          <a:noFill/>
        </p:spPr>
        <p:txBody>
          <a:bodyPr wrap="none" lIns="0" tIns="0" rIns="0" bIns="0" rtlCol="0" anchor="ctr" anchorCtr="0">
            <a:spAutoFit/>
          </a:bodyPr>
          <a:lstStyle/>
          <a:p>
            <a:r>
              <a:rPr lang="en-US" sz="1200" b="1" dirty="0"/>
              <a:t># </a:t>
            </a:r>
            <a:r>
              <a:rPr lang="en-US" sz="1100" b="1" dirty="0"/>
              <a:t>Nodes</a:t>
            </a:r>
            <a:r>
              <a:rPr lang="en-US" sz="1200" b="1" dirty="0"/>
              <a:t>:</a:t>
            </a:r>
          </a:p>
        </p:txBody>
      </p:sp>
      <p:sp>
        <p:nvSpPr>
          <p:cNvPr id="162" name="TextBox 161">
            <a:extLst>
              <a:ext uri="{FF2B5EF4-FFF2-40B4-BE49-F238E27FC236}">
                <a16:creationId xmlns:a16="http://schemas.microsoft.com/office/drawing/2014/main" id="{5F1732BE-5C14-5A09-99B4-778EA4433FF9}"/>
              </a:ext>
            </a:extLst>
          </p:cNvPr>
          <p:cNvSpPr txBox="1"/>
          <p:nvPr/>
        </p:nvSpPr>
        <p:spPr>
          <a:xfrm>
            <a:off x="5227566" y="2381454"/>
            <a:ext cx="607089" cy="184666"/>
          </a:xfrm>
          <a:prstGeom prst="rect">
            <a:avLst/>
          </a:prstGeom>
          <a:noFill/>
        </p:spPr>
        <p:txBody>
          <a:bodyPr wrap="none" lIns="0" tIns="0" rIns="0" bIns="0" rtlCol="0" anchor="ctr" anchorCtr="0">
            <a:spAutoFit/>
          </a:bodyPr>
          <a:lstStyle/>
          <a:p>
            <a:r>
              <a:rPr lang="en-US" sz="1200" b="1" dirty="0"/>
              <a:t>Version:</a:t>
            </a:r>
          </a:p>
        </p:txBody>
      </p:sp>
      <p:sp>
        <p:nvSpPr>
          <p:cNvPr id="163" name="TextBox 162">
            <a:extLst>
              <a:ext uri="{FF2B5EF4-FFF2-40B4-BE49-F238E27FC236}">
                <a16:creationId xmlns:a16="http://schemas.microsoft.com/office/drawing/2014/main" id="{EAF29DC0-388D-D4AF-8FCE-022DBC6EDD46}"/>
              </a:ext>
            </a:extLst>
          </p:cNvPr>
          <p:cNvSpPr txBox="1"/>
          <p:nvPr/>
        </p:nvSpPr>
        <p:spPr>
          <a:xfrm>
            <a:off x="5230871" y="2626063"/>
            <a:ext cx="1257460" cy="184666"/>
          </a:xfrm>
          <a:prstGeom prst="rect">
            <a:avLst/>
          </a:prstGeom>
          <a:noFill/>
        </p:spPr>
        <p:txBody>
          <a:bodyPr wrap="none" lIns="0" tIns="0" rIns="0" bIns="0" rtlCol="0" anchor="ctr" anchorCtr="0">
            <a:spAutoFit/>
          </a:bodyPr>
          <a:lstStyle/>
          <a:p>
            <a:r>
              <a:rPr lang="en-US" sz="1200" b="1" dirty="0"/>
              <a:t>COD Active CPU:</a:t>
            </a:r>
          </a:p>
        </p:txBody>
      </p:sp>
      <p:grpSp>
        <p:nvGrpSpPr>
          <p:cNvPr id="164" name="Group 163">
            <a:extLst>
              <a:ext uri="{FF2B5EF4-FFF2-40B4-BE49-F238E27FC236}">
                <a16:creationId xmlns:a16="http://schemas.microsoft.com/office/drawing/2014/main" id="{DE5C4CE3-00BB-2767-8D13-545EC69C9F10}"/>
              </a:ext>
            </a:extLst>
          </p:cNvPr>
          <p:cNvGrpSpPr/>
          <p:nvPr/>
        </p:nvGrpSpPr>
        <p:grpSpPr>
          <a:xfrm>
            <a:off x="4497949" y="1791979"/>
            <a:ext cx="564218" cy="681764"/>
            <a:chOff x="562086" y="3311201"/>
            <a:chExt cx="836893" cy="772218"/>
          </a:xfrm>
          <a:solidFill>
            <a:srgbClr val="5F6062">
              <a:alpha val="49000"/>
            </a:srgbClr>
          </a:solidFill>
        </p:grpSpPr>
        <p:sp>
          <p:nvSpPr>
            <p:cNvPr id="165" name="Freeform 180">
              <a:extLst>
                <a:ext uri="{FF2B5EF4-FFF2-40B4-BE49-F238E27FC236}">
                  <a16:creationId xmlns:a16="http://schemas.microsoft.com/office/drawing/2014/main" id="{A9B831F9-66DB-E8DE-5846-A5DEFF996D02}"/>
                </a:ext>
              </a:extLst>
            </p:cNvPr>
            <p:cNvSpPr>
              <a:spLocks noEditPoints="1"/>
            </p:cNvSpPr>
            <p:nvPr/>
          </p:nvSpPr>
          <p:spPr bwMode="auto">
            <a:xfrm>
              <a:off x="664272" y="3604825"/>
              <a:ext cx="631227" cy="184970"/>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6" name="Freeform 181">
              <a:extLst>
                <a:ext uri="{FF2B5EF4-FFF2-40B4-BE49-F238E27FC236}">
                  <a16:creationId xmlns:a16="http://schemas.microsoft.com/office/drawing/2014/main" id="{610A7B77-6DE5-F88D-37C2-7E3A5EEE3AF3}"/>
                </a:ext>
              </a:extLst>
            </p:cNvPr>
            <p:cNvSpPr>
              <a:spLocks noEditPoints="1"/>
            </p:cNvSpPr>
            <p:nvPr/>
          </p:nvSpPr>
          <p:spPr bwMode="auto">
            <a:xfrm>
              <a:off x="664272" y="380402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7" name="Freeform 182">
              <a:extLst>
                <a:ext uri="{FF2B5EF4-FFF2-40B4-BE49-F238E27FC236}">
                  <a16:creationId xmlns:a16="http://schemas.microsoft.com/office/drawing/2014/main" id="{ED2D3C92-3CB0-7B05-2046-D11AC18CA5CB}"/>
                </a:ext>
              </a:extLst>
            </p:cNvPr>
            <p:cNvSpPr>
              <a:spLocks noEditPoints="1"/>
            </p:cNvSpPr>
            <p:nvPr/>
          </p:nvSpPr>
          <p:spPr bwMode="auto">
            <a:xfrm>
              <a:off x="664272" y="340433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8" name="Freeform 183">
              <a:extLst>
                <a:ext uri="{FF2B5EF4-FFF2-40B4-BE49-F238E27FC236}">
                  <a16:creationId xmlns:a16="http://schemas.microsoft.com/office/drawing/2014/main" id="{D42F0CF5-66B4-C7B8-7756-A3B28CE5AED1}"/>
                </a:ext>
              </a:extLst>
            </p:cNvPr>
            <p:cNvSpPr>
              <a:spLocks noEditPoints="1"/>
            </p:cNvSpPr>
            <p:nvPr/>
          </p:nvSpPr>
          <p:spPr bwMode="auto">
            <a:xfrm>
              <a:off x="562086" y="3311201"/>
              <a:ext cx="836893" cy="772218"/>
            </a:xfrm>
            <a:custGeom>
              <a:avLst/>
              <a:gdLst>
                <a:gd name="T0" fmla="*/ 354 w 708"/>
                <a:gd name="T1" fmla="*/ 653 h 653"/>
                <a:gd name="T2" fmla="*/ 110 w 708"/>
                <a:gd name="T3" fmla="*/ 631 h 653"/>
                <a:gd name="T4" fmla="*/ 0 w 708"/>
                <a:gd name="T5" fmla="*/ 566 h 653"/>
                <a:gd name="T6" fmla="*/ 0 w 708"/>
                <a:gd name="T7" fmla="*/ 87 h 653"/>
                <a:gd name="T8" fmla="*/ 110 w 708"/>
                <a:gd name="T9" fmla="*/ 22 h 653"/>
                <a:gd name="T10" fmla="*/ 354 w 708"/>
                <a:gd name="T11" fmla="*/ 0 h 653"/>
                <a:gd name="T12" fmla="*/ 598 w 708"/>
                <a:gd name="T13" fmla="*/ 22 h 653"/>
                <a:gd name="T14" fmla="*/ 708 w 708"/>
                <a:gd name="T15" fmla="*/ 87 h 653"/>
                <a:gd name="T16" fmla="*/ 708 w 708"/>
                <a:gd name="T17" fmla="*/ 566 h 653"/>
                <a:gd name="T18" fmla="*/ 598 w 708"/>
                <a:gd name="T19" fmla="*/ 631 h 653"/>
                <a:gd name="T20" fmla="*/ 354 w 708"/>
                <a:gd name="T21" fmla="*/ 653 h 653"/>
                <a:gd name="T22" fmla="*/ 354 w 708"/>
                <a:gd name="T23" fmla="*/ 26 h 653"/>
                <a:gd name="T24" fmla="*/ 26 w 708"/>
                <a:gd name="T25" fmla="*/ 87 h 653"/>
                <a:gd name="T26" fmla="*/ 26 w 708"/>
                <a:gd name="T27" fmla="*/ 566 h 653"/>
                <a:gd name="T28" fmla="*/ 354 w 708"/>
                <a:gd name="T29" fmla="*/ 627 h 653"/>
                <a:gd name="T30" fmla="*/ 681 w 708"/>
                <a:gd name="T31" fmla="*/ 566 h 653"/>
                <a:gd name="T32" fmla="*/ 681 w 708"/>
                <a:gd name="T33" fmla="*/ 87 h 653"/>
                <a:gd name="T34" fmla="*/ 354 w 708"/>
                <a:gd name="T35" fmla="*/ 2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8" h="653">
                  <a:moveTo>
                    <a:pt x="354" y="653"/>
                  </a:moveTo>
                  <a:cubicBezTo>
                    <a:pt x="262" y="653"/>
                    <a:pt x="175" y="645"/>
                    <a:pt x="110" y="631"/>
                  </a:cubicBezTo>
                  <a:cubicBezTo>
                    <a:pt x="36" y="615"/>
                    <a:pt x="0" y="594"/>
                    <a:pt x="0" y="566"/>
                  </a:cubicBezTo>
                  <a:cubicBezTo>
                    <a:pt x="0" y="87"/>
                    <a:pt x="0" y="87"/>
                    <a:pt x="0" y="87"/>
                  </a:cubicBezTo>
                  <a:cubicBezTo>
                    <a:pt x="0" y="59"/>
                    <a:pt x="36" y="38"/>
                    <a:pt x="110" y="22"/>
                  </a:cubicBezTo>
                  <a:cubicBezTo>
                    <a:pt x="175" y="8"/>
                    <a:pt x="262" y="0"/>
                    <a:pt x="354" y="0"/>
                  </a:cubicBezTo>
                  <a:cubicBezTo>
                    <a:pt x="446" y="0"/>
                    <a:pt x="532" y="8"/>
                    <a:pt x="598" y="22"/>
                  </a:cubicBezTo>
                  <a:cubicBezTo>
                    <a:pt x="672" y="38"/>
                    <a:pt x="708" y="59"/>
                    <a:pt x="708" y="87"/>
                  </a:cubicBezTo>
                  <a:cubicBezTo>
                    <a:pt x="708" y="566"/>
                    <a:pt x="708" y="566"/>
                    <a:pt x="708" y="566"/>
                  </a:cubicBezTo>
                  <a:cubicBezTo>
                    <a:pt x="708" y="594"/>
                    <a:pt x="672" y="615"/>
                    <a:pt x="598" y="631"/>
                  </a:cubicBezTo>
                  <a:cubicBezTo>
                    <a:pt x="532" y="645"/>
                    <a:pt x="446" y="653"/>
                    <a:pt x="354" y="653"/>
                  </a:cubicBezTo>
                  <a:close/>
                  <a:moveTo>
                    <a:pt x="354" y="26"/>
                  </a:moveTo>
                  <a:cubicBezTo>
                    <a:pt x="142" y="26"/>
                    <a:pt x="26" y="67"/>
                    <a:pt x="26" y="87"/>
                  </a:cubicBezTo>
                  <a:cubicBezTo>
                    <a:pt x="26" y="566"/>
                    <a:pt x="26" y="566"/>
                    <a:pt x="26" y="566"/>
                  </a:cubicBezTo>
                  <a:cubicBezTo>
                    <a:pt x="26" y="586"/>
                    <a:pt x="142" y="627"/>
                    <a:pt x="354" y="627"/>
                  </a:cubicBezTo>
                  <a:cubicBezTo>
                    <a:pt x="566" y="627"/>
                    <a:pt x="681" y="586"/>
                    <a:pt x="681" y="566"/>
                  </a:cubicBezTo>
                  <a:cubicBezTo>
                    <a:pt x="681" y="87"/>
                    <a:pt x="681" y="87"/>
                    <a:pt x="681" y="87"/>
                  </a:cubicBezTo>
                  <a:cubicBezTo>
                    <a:pt x="681" y="67"/>
                    <a:pt x="566" y="26"/>
                    <a:pt x="354"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nvGrpSpPr>
          <p:cNvPr id="169" name="Group 168">
            <a:extLst>
              <a:ext uri="{FF2B5EF4-FFF2-40B4-BE49-F238E27FC236}">
                <a16:creationId xmlns:a16="http://schemas.microsoft.com/office/drawing/2014/main" id="{46C6D1B3-43E9-F807-A28B-4C16E19DB25A}"/>
              </a:ext>
            </a:extLst>
          </p:cNvPr>
          <p:cNvGrpSpPr/>
          <p:nvPr/>
        </p:nvGrpSpPr>
        <p:grpSpPr>
          <a:xfrm>
            <a:off x="750679" y="5881849"/>
            <a:ext cx="444757" cy="465970"/>
            <a:chOff x="6604254" y="3513582"/>
            <a:chExt cx="350520" cy="320040"/>
          </a:xfrm>
          <a:solidFill>
            <a:schemeClr val="accent5">
              <a:lumMod val="40000"/>
              <a:lumOff val="60000"/>
              <a:alpha val="45000"/>
            </a:schemeClr>
          </a:solidFill>
        </p:grpSpPr>
        <p:sp>
          <p:nvSpPr>
            <p:cNvPr id="170" name="Freeform 18">
              <a:extLst>
                <a:ext uri="{FF2B5EF4-FFF2-40B4-BE49-F238E27FC236}">
                  <a16:creationId xmlns:a16="http://schemas.microsoft.com/office/drawing/2014/main" id="{5B9A87C8-EBB6-4B40-1A23-A2A31906702E}"/>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1" name="Freeform 19">
              <a:extLst>
                <a:ext uri="{FF2B5EF4-FFF2-40B4-BE49-F238E27FC236}">
                  <a16:creationId xmlns:a16="http://schemas.microsoft.com/office/drawing/2014/main" id="{703A71D3-3133-2588-DAC2-CF57E8CDC2EC}"/>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2" name="Freeform 20">
              <a:extLst>
                <a:ext uri="{FF2B5EF4-FFF2-40B4-BE49-F238E27FC236}">
                  <a16:creationId xmlns:a16="http://schemas.microsoft.com/office/drawing/2014/main" id="{E72A330E-BBFC-929E-6C60-CD7F1D32B303}"/>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3" name="Freeform 21">
              <a:extLst>
                <a:ext uri="{FF2B5EF4-FFF2-40B4-BE49-F238E27FC236}">
                  <a16:creationId xmlns:a16="http://schemas.microsoft.com/office/drawing/2014/main" id="{E953A01B-8543-563C-071C-E59038157541}"/>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4" name="Freeform 22">
              <a:extLst>
                <a:ext uri="{FF2B5EF4-FFF2-40B4-BE49-F238E27FC236}">
                  <a16:creationId xmlns:a16="http://schemas.microsoft.com/office/drawing/2014/main" id="{3E30D516-85BB-E701-5E27-11539F01E2CA}"/>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5" name="Freeform 23">
              <a:extLst>
                <a:ext uri="{FF2B5EF4-FFF2-40B4-BE49-F238E27FC236}">
                  <a16:creationId xmlns:a16="http://schemas.microsoft.com/office/drawing/2014/main" id="{4A590DA1-7C91-F4BA-0D14-58DE28FC7342}"/>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6" name="Freeform 24">
              <a:extLst>
                <a:ext uri="{FF2B5EF4-FFF2-40B4-BE49-F238E27FC236}">
                  <a16:creationId xmlns:a16="http://schemas.microsoft.com/office/drawing/2014/main" id="{58C7C76F-345F-B5D4-3FAB-C62463DFEE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7" name="Freeform 25">
              <a:extLst>
                <a:ext uri="{FF2B5EF4-FFF2-40B4-BE49-F238E27FC236}">
                  <a16:creationId xmlns:a16="http://schemas.microsoft.com/office/drawing/2014/main" id="{6F6DA3A7-A247-617A-2FB1-332CDFF69455}"/>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8" name="Freeform 26">
              <a:extLst>
                <a:ext uri="{FF2B5EF4-FFF2-40B4-BE49-F238E27FC236}">
                  <a16:creationId xmlns:a16="http://schemas.microsoft.com/office/drawing/2014/main" id="{92580478-C76E-32F2-ED48-8E0BA5666CAA}"/>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9" name="Freeform 27">
              <a:extLst>
                <a:ext uri="{FF2B5EF4-FFF2-40B4-BE49-F238E27FC236}">
                  <a16:creationId xmlns:a16="http://schemas.microsoft.com/office/drawing/2014/main" id="{4BEB9CE3-2921-750F-B821-B5D7EE3DA78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0" name="Freeform 28">
              <a:extLst>
                <a:ext uri="{FF2B5EF4-FFF2-40B4-BE49-F238E27FC236}">
                  <a16:creationId xmlns:a16="http://schemas.microsoft.com/office/drawing/2014/main" id="{C3D9B59B-E1BD-40E4-5520-7C002E811A54}"/>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1" name="Freeform 29">
              <a:extLst>
                <a:ext uri="{FF2B5EF4-FFF2-40B4-BE49-F238E27FC236}">
                  <a16:creationId xmlns:a16="http://schemas.microsoft.com/office/drawing/2014/main" id="{0080AED4-B020-FEBF-B607-C477067EA4E4}"/>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2" name="Freeform 30">
              <a:extLst>
                <a:ext uri="{FF2B5EF4-FFF2-40B4-BE49-F238E27FC236}">
                  <a16:creationId xmlns:a16="http://schemas.microsoft.com/office/drawing/2014/main" id="{42632BB2-BB58-9A72-67AB-1D81A2A7F0FC}"/>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83" name="TextBox 182">
            <a:extLst>
              <a:ext uri="{FF2B5EF4-FFF2-40B4-BE49-F238E27FC236}">
                <a16:creationId xmlns:a16="http://schemas.microsoft.com/office/drawing/2014/main" id="{80C1BE94-9B48-4A96-6F2B-3FF9DA20D988}"/>
              </a:ext>
            </a:extLst>
          </p:cNvPr>
          <p:cNvSpPr txBox="1"/>
          <p:nvPr/>
        </p:nvSpPr>
        <p:spPr>
          <a:xfrm>
            <a:off x="5235186" y="2142803"/>
            <a:ext cx="572273" cy="184666"/>
          </a:xfrm>
          <a:prstGeom prst="rect">
            <a:avLst/>
          </a:prstGeom>
          <a:noFill/>
        </p:spPr>
        <p:txBody>
          <a:bodyPr wrap="none" lIns="0" tIns="0" rIns="0" bIns="0" rtlCol="0" anchor="ctr" anchorCtr="0">
            <a:spAutoFit/>
          </a:bodyPr>
          <a:lstStyle/>
          <a:p>
            <a:r>
              <a:rPr lang="en-US" sz="1200" b="1" dirty="0"/>
              <a:t># </a:t>
            </a:r>
            <a:r>
              <a:rPr lang="en-US" sz="1100" b="1" dirty="0"/>
              <a:t>AMPs</a:t>
            </a:r>
            <a:r>
              <a:rPr lang="en-US" sz="1200" b="1" dirty="0"/>
              <a:t>:</a:t>
            </a:r>
          </a:p>
        </p:txBody>
      </p:sp>
      <p:sp>
        <p:nvSpPr>
          <p:cNvPr id="184" name="TextBox 183">
            <a:extLst>
              <a:ext uri="{FF2B5EF4-FFF2-40B4-BE49-F238E27FC236}">
                <a16:creationId xmlns:a16="http://schemas.microsoft.com/office/drawing/2014/main" id="{4B723377-FB0C-8C58-0462-CD5CF8CC29B6}"/>
              </a:ext>
            </a:extLst>
          </p:cNvPr>
          <p:cNvSpPr txBox="1"/>
          <p:nvPr/>
        </p:nvSpPr>
        <p:spPr>
          <a:xfrm>
            <a:off x="4394955" y="5586704"/>
            <a:ext cx="955390" cy="215444"/>
          </a:xfrm>
          <a:prstGeom prst="rect">
            <a:avLst/>
          </a:prstGeom>
          <a:noFill/>
        </p:spPr>
        <p:txBody>
          <a:bodyPr wrap="none" lIns="0" tIns="0" rIns="0" bIns="0" rtlCol="0" anchor="ctr" anchorCtr="0">
            <a:spAutoFit/>
          </a:bodyPr>
          <a:lstStyle/>
          <a:p>
            <a:r>
              <a:rPr lang="en-US" sz="1400" b="1" dirty="0">
                <a:solidFill>
                  <a:srgbClr val="F37440"/>
                </a:solidFill>
              </a:rPr>
              <a:t>Disk Space</a:t>
            </a:r>
          </a:p>
        </p:txBody>
      </p:sp>
      <p:sp>
        <p:nvSpPr>
          <p:cNvPr id="185" name="Freeform 35">
            <a:extLst>
              <a:ext uri="{FF2B5EF4-FFF2-40B4-BE49-F238E27FC236}">
                <a16:creationId xmlns:a16="http://schemas.microsoft.com/office/drawing/2014/main" id="{2C7F2A86-2119-2A55-EB4A-ADC8653E5E39}"/>
              </a:ext>
            </a:extLst>
          </p:cNvPr>
          <p:cNvSpPr/>
          <p:nvPr/>
        </p:nvSpPr>
        <p:spPr>
          <a:xfrm>
            <a:off x="4512168" y="6078830"/>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6" name="Rectangle 185">
            <a:extLst>
              <a:ext uri="{FF2B5EF4-FFF2-40B4-BE49-F238E27FC236}">
                <a16:creationId xmlns:a16="http://schemas.microsoft.com/office/drawing/2014/main" id="{FF386488-7152-05AC-3A35-7C14E5C7460B}"/>
              </a:ext>
            </a:extLst>
          </p:cNvPr>
          <p:cNvSpPr/>
          <p:nvPr/>
        </p:nvSpPr>
        <p:spPr>
          <a:xfrm>
            <a:off x="4385101" y="5820462"/>
            <a:ext cx="3353675" cy="665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7" name="Rectangle: Rounded Corners 186">
            <a:extLst>
              <a:ext uri="{FF2B5EF4-FFF2-40B4-BE49-F238E27FC236}">
                <a16:creationId xmlns:a16="http://schemas.microsoft.com/office/drawing/2014/main" id="{CC4182F9-2F72-E685-2DE4-84CA7858ADB3}"/>
              </a:ext>
            </a:extLst>
          </p:cNvPr>
          <p:cNvSpPr/>
          <p:nvPr/>
        </p:nvSpPr>
        <p:spPr>
          <a:xfrm>
            <a:off x="4929185" y="5891196"/>
            <a:ext cx="2722208" cy="499137"/>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45767809-725E-8238-0B13-4CE401B7CA7D}"/>
              </a:ext>
            </a:extLst>
          </p:cNvPr>
          <p:cNvSpPr txBox="1"/>
          <p:nvPr/>
        </p:nvSpPr>
        <p:spPr>
          <a:xfrm>
            <a:off x="4973515" y="5952202"/>
            <a:ext cx="1966885" cy="153888"/>
          </a:xfrm>
          <a:prstGeom prst="rect">
            <a:avLst/>
          </a:prstGeom>
          <a:noFill/>
        </p:spPr>
        <p:txBody>
          <a:bodyPr wrap="none" lIns="0" tIns="0" rIns="0" bIns="0" rtlCol="0" anchor="ctr" anchorCtr="0">
            <a:spAutoFit/>
          </a:bodyPr>
          <a:lstStyle/>
          <a:p>
            <a:r>
              <a:rPr lang="en-US" sz="1000" b="1" dirty="0"/>
              <a:t>Maximum Space Available(TB):  </a:t>
            </a:r>
          </a:p>
        </p:txBody>
      </p:sp>
      <p:sp>
        <p:nvSpPr>
          <p:cNvPr id="189" name="TextBox 188">
            <a:extLst>
              <a:ext uri="{FF2B5EF4-FFF2-40B4-BE49-F238E27FC236}">
                <a16:creationId xmlns:a16="http://schemas.microsoft.com/office/drawing/2014/main" id="{FFB2765E-DADF-2193-AB25-870A009092A5}"/>
              </a:ext>
            </a:extLst>
          </p:cNvPr>
          <p:cNvSpPr txBox="1"/>
          <p:nvPr/>
        </p:nvSpPr>
        <p:spPr>
          <a:xfrm>
            <a:off x="4973515" y="6171840"/>
            <a:ext cx="1593385" cy="153888"/>
          </a:xfrm>
          <a:prstGeom prst="rect">
            <a:avLst/>
          </a:prstGeom>
          <a:noFill/>
        </p:spPr>
        <p:txBody>
          <a:bodyPr wrap="none" lIns="0" tIns="0" rIns="0" bIns="0" rtlCol="0" anchor="ctr" anchorCtr="0">
            <a:spAutoFit/>
          </a:bodyPr>
          <a:lstStyle/>
          <a:p>
            <a:r>
              <a:rPr lang="en-US" sz="1000" b="1" dirty="0"/>
              <a:t>Current Space Used(TB):  </a:t>
            </a:r>
          </a:p>
        </p:txBody>
      </p:sp>
      <p:sp>
        <p:nvSpPr>
          <p:cNvPr id="190" name="TextBox 189">
            <a:extLst>
              <a:ext uri="{FF2B5EF4-FFF2-40B4-BE49-F238E27FC236}">
                <a16:creationId xmlns:a16="http://schemas.microsoft.com/office/drawing/2014/main" id="{F4F3B417-FCF8-922A-F524-F64B3B507482}"/>
              </a:ext>
            </a:extLst>
          </p:cNvPr>
          <p:cNvSpPr txBox="1"/>
          <p:nvPr/>
        </p:nvSpPr>
        <p:spPr>
          <a:xfrm>
            <a:off x="6931522" y="5928478"/>
            <a:ext cx="224260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--diskspace.csv[1:3]}}</a:t>
            </a:r>
          </a:p>
        </p:txBody>
      </p:sp>
      <p:sp>
        <p:nvSpPr>
          <p:cNvPr id="191" name="TextBox 190">
            <a:extLst>
              <a:ext uri="{FF2B5EF4-FFF2-40B4-BE49-F238E27FC236}">
                <a16:creationId xmlns:a16="http://schemas.microsoft.com/office/drawing/2014/main" id="{DE2E0C33-9436-4BCA-45B3-CCBBD2ED215A}"/>
              </a:ext>
            </a:extLst>
          </p:cNvPr>
          <p:cNvSpPr txBox="1"/>
          <p:nvPr/>
        </p:nvSpPr>
        <p:spPr>
          <a:xfrm>
            <a:off x="6931522" y="6148116"/>
            <a:ext cx="228588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--diskspace.csv[1:5]}}</a:t>
            </a:r>
          </a:p>
        </p:txBody>
      </p:sp>
      <p:sp>
        <p:nvSpPr>
          <p:cNvPr id="192" name="Freeform 35">
            <a:extLst>
              <a:ext uri="{FF2B5EF4-FFF2-40B4-BE49-F238E27FC236}">
                <a16:creationId xmlns:a16="http://schemas.microsoft.com/office/drawing/2014/main" id="{97408797-11EF-67CF-FCE3-5EC56F355EF2}"/>
              </a:ext>
            </a:extLst>
          </p:cNvPr>
          <p:cNvSpPr/>
          <p:nvPr/>
        </p:nvSpPr>
        <p:spPr>
          <a:xfrm>
            <a:off x="4462774" y="5950158"/>
            <a:ext cx="345002" cy="392278"/>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lumMod val="65000"/>
              <a:alpha val="73000"/>
            </a:schemeClr>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3" name="Rounded Rectangle 6">
            <a:extLst>
              <a:ext uri="{FF2B5EF4-FFF2-40B4-BE49-F238E27FC236}">
                <a16:creationId xmlns:a16="http://schemas.microsoft.com/office/drawing/2014/main" id="{440A8630-99CD-418D-A607-47D4A0624F49}"/>
              </a:ext>
            </a:extLst>
          </p:cNvPr>
          <p:cNvSpPr/>
          <p:nvPr/>
        </p:nvSpPr>
        <p:spPr>
          <a:xfrm>
            <a:off x="8114193" y="5720601"/>
            <a:ext cx="3644683" cy="908231"/>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TextBox 193">
            <a:extLst>
              <a:ext uri="{FF2B5EF4-FFF2-40B4-BE49-F238E27FC236}">
                <a16:creationId xmlns:a16="http://schemas.microsoft.com/office/drawing/2014/main" id="{F8290F32-F86A-D7BD-847C-312396F98530}"/>
              </a:ext>
            </a:extLst>
          </p:cNvPr>
          <p:cNvSpPr txBox="1"/>
          <p:nvPr/>
        </p:nvSpPr>
        <p:spPr>
          <a:xfrm>
            <a:off x="8245812" y="5729565"/>
            <a:ext cx="1168077" cy="215444"/>
          </a:xfrm>
          <a:prstGeom prst="rect">
            <a:avLst/>
          </a:prstGeom>
          <a:noFill/>
        </p:spPr>
        <p:txBody>
          <a:bodyPr wrap="none" lIns="0" tIns="0" rIns="0" bIns="0" rtlCol="0" anchor="ctr" anchorCtr="0">
            <a:spAutoFit/>
          </a:bodyPr>
          <a:lstStyle/>
          <a:p>
            <a:r>
              <a:rPr lang="en-US" sz="1400" b="1" dirty="0">
                <a:solidFill>
                  <a:srgbClr val="F37440"/>
                </a:solidFill>
              </a:rPr>
              <a:t>Client Toolset</a:t>
            </a:r>
          </a:p>
        </p:txBody>
      </p:sp>
      <p:sp>
        <p:nvSpPr>
          <p:cNvPr id="195" name="Rectangle 194">
            <a:extLst>
              <a:ext uri="{FF2B5EF4-FFF2-40B4-BE49-F238E27FC236}">
                <a16:creationId xmlns:a16="http://schemas.microsoft.com/office/drawing/2014/main" id="{9B1AE7E5-D81B-CD3D-1CE3-703D50EEABE4}"/>
              </a:ext>
            </a:extLst>
          </p:cNvPr>
          <p:cNvSpPr/>
          <p:nvPr/>
        </p:nvSpPr>
        <p:spPr>
          <a:xfrm>
            <a:off x="8235958" y="5963324"/>
            <a:ext cx="3353675" cy="522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6" name="Rectangle: Rounded Corners 195">
            <a:extLst>
              <a:ext uri="{FF2B5EF4-FFF2-40B4-BE49-F238E27FC236}">
                <a16:creationId xmlns:a16="http://schemas.microsoft.com/office/drawing/2014/main" id="{4B19A82A-653F-70CF-1D48-E4F9B1D349ED}"/>
              </a:ext>
            </a:extLst>
          </p:cNvPr>
          <p:cNvSpPr/>
          <p:nvPr/>
        </p:nvSpPr>
        <p:spPr>
          <a:xfrm>
            <a:off x="8992056" y="6034058"/>
            <a:ext cx="2514917" cy="356276"/>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a:extLst>
              <a:ext uri="{FF2B5EF4-FFF2-40B4-BE49-F238E27FC236}">
                <a16:creationId xmlns:a16="http://schemas.microsoft.com/office/drawing/2014/main" id="{7269C9EA-DEB6-0C8A-FF95-DE0EC152DAE3}"/>
              </a:ext>
            </a:extLst>
          </p:cNvPr>
          <p:cNvSpPr txBox="1"/>
          <p:nvPr/>
        </p:nvSpPr>
        <p:spPr>
          <a:xfrm>
            <a:off x="9085394" y="6113220"/>
            <a:ext cx="2545569" cy="184666"/>
          </a:xfrm>
          <a:prstGeom prst="rect">
            <a:avLst/>
          </a:prstGeom>
          <a:noFill/>
        </p:spPr>
        <p:txBody>
          <a:bodyPr wrap="none" lIns="0" tIns="0" rIns="0" bIns="0" rtlCol="0" anchor="ctr" anchorCtr="0">
            <a:spAutoFit/>
          </a:bodyPr>
          <a:lstStyle>
            <a:defPPr>
              <a:defRPr lang="en-US"/>
            </a:defPPr>
            <a:lvl1pPr>
              <a:defRPr sz="1200" b="1"/>
            </a:lvl1pPr>
          </a:lstStyle>
          <a:p>
            <a:r>
              <a:rPr lang="en-US"/>
              <a:t>{{val:oap--appid</a:t>
            </a:r>
            <a:r>
              <a:rPr lang="en-US" sz="1200" b="1">
                <a:solidFill>
                  <a:srgbClr val="384951"/>
                </a:solidFill>
              </a:rPr>
              <a:t>_</a:t>
            </a:r>
            <a:r>
              <a:rPr lang="en-US"/>
              <a:t>counts.csv[1:3]}}</a:t>
            </a:r>
            <a:endParaRPr lang="en-US" dirty="0"/>
          </a:p>
        </p:txBody>
      </p:sp>
      <p:sp>
        <p:nvSpPr>
          <p:cNvPr id="198" name="Freeform 166">
            <a:extLst>
              <a:ext uri="{FF2B5EF4-FFF2-40B4-BE49-F238E27FC236}">
                <a16:creationId xmlns:a16="http://schemas.microsoft.com/office/drawing/2014/main" id="{DEF2FF01-9750-9171-560F-1194E149D1AA}"/>
              </a:ext>
            </a:extLst>
          </p:cNvPr>
          <p:cNvSpPr>
            <a:spLocks noEditPoints="1"/>
          </p:cNvSpPr>
          <p:nvPr/>
        </p:nvSpPr>
        <p:spPr bwMode="auto">
          <a:xfrm>
            <a:off x="8425624" y="6035133"/>
            <a:ext cx="349069" cy="397937"/>
          </a:xfrm>
          <a:custGeom>
            <a:avLst/>
            <a:gdLst>
              <a:gd name="T0" fmla="*/ 381 w 716"/>
              <a:gd name="T1" fmla="*/ 346 h 820"/>
              <a:gd name="T2" fmla="*/ 381 w 716"/>
              <a:gd name="T3" fmla="*/ 365 h 820"/>
              <a:gd name="T4" fmla="*/ 380 w 716"/>
              <a:gd name="T5" fmla="*/ 372 h 820"/>
              <a:gd name="T6" fmla="*/ 353 w 716"/>
              <a:gd name="T7" fmla="*/ 390 h 820"/>
              <a:gd name="T8" fmla="*/ 335 w 716"/>
              <a:gd name="T9" fmla="*/ 371 h 820"/>
              <a:gd name="T10" fmla="*/ 381 w 716"/>
              <a:gd name="T11" fmla="*/ 346 h 820"/>
              <a:gd name="T12" fmla="*/ 716 w 716"/>
              <a:gd name="T13" fmla="*/ 104 h 820"/>
              <a:gd name="T14" fmla="*/ 716 w 716"/>
              <a:gd name="T15" fmla="*/ 611 h 820"/>
              <a:gd name="T16" fmla="*/ 611 w 716"/>
              <a:gd name="T17" fmla="*/ 716 h 820"/>
              <a:gd name="T18" fmla="*/ 105 w 716"/>
              <a:gd name="T19" fmla="*/ 716 h 820"/>
              <a:gd name="T20" fmla="*/ 0 w 716"/>
              <a:gd name="T21" fmla="*/ 611 h 820"/>
              <a:gd name="T22" fmla="*/ 0 w 716"/>
              <a:gd name="T23" fmla="*/ 104 h 820"/>
              <a:gd name="T24" fmla="*/ 105 w 716"/>
              <a:gd name="T25" fmla="*/ 0 h 820"/>
              <a:gd name="T26" fmla="*/ 611 w 716"/>
              <a:gd name="T27" fmla="*/ 0 h 820"/>
              <a:gd name="T28" fmla="*/ 716 w 716"/>
              <a:gd name="T29" fmla="*/ 104 h 820"/>
              <a:gd name="T30" fmla="*/ 115 w 716"/>
              <a:gd name="T31" fmla="*/ 359 h 820"/>
              <a:gd name="T32" fmla="*/ 282 w 716"/>
              <a:gd name="T33" fmla="*/ 192 h 820"/>
              <a:gd name="T34" fmla="*/ 282 w 716"/>
              <a:gd name="T35" fmla="*/ 154 h 820"/>
              <a:gd name="T36" fmla="*/ 245 w 716"/>
              <a:gd name="T37" fmla="*/ 154 h 820"/>
              <a:gd name="T38" fmla="*/ 59 w 716"/>
              <a:gd name="T39" fmla="*/ 340 h 820"/>
              <a:gd name="T40" fmla="*/ 59 w 716"/>
              <a:gd name="T41" fmla="*/ 378 h 820"/>
              <a:gd name="T42" fmla="*/ 245 w 716"/>
              <a:gd name="T43" fmla="*/ 563 h 820"/>
              <a:gd name="T44" fmla="*/ 263 w 716"/>
              <a:gd name="T45" fmla="*/ 571 h 820"/>
              <a:gd name="T46" fmla="*/ 282 w 716"/>
              <a:gd name="T47" fmla="*/ 563 h 820"/>
              <a:gd name="T48" fmla="*/ 282 w 716"/>
              <a:gd name="T49" fmla="*/ 526 h 820"/>
              <a:gd name="T50" fmla="*/ 115 w 716"/>
              <a:gd name="T51" fmla="*/ 359 h 820"/>
              <a:gd name="T52" fmla="*/ 402 w 716"/>
              <a:gd name="T53" fmla="*/ 402 h 820"/>
              <a:gd name="T54" fmla="*/ 401 w 716"/>
              <a:gd name="T55" fmla="*/ 376 h 820"/>
              <a:gd name="T56" fmla="*/ 401 w 716"/>
              <a:gd name="T57" fmla="*/ 335 h 820"/>
              <a:gd name="T58" fmla="*/ 359 w 716"/>
              <a:gd name="T59" fmla="*/ 290 h 820"/>
              <a:gd name="T60" fmla="*/ 322 w 716"/>
              <a:gd name="T61" fmla="*/ 300 h 820"/>
              <a:gd name="T62" fmla="*/ 327 w 716"/>
              <a:gd name="T63" fmla="*/ 313 h 820"/>
              <a:gd name="T64" fmla="*/ 356 w 716"/>
              <a:gd name="T65" fmla="*/ 305 h 820"/>
              <a:gd name="T66" fmla="*/ 381 w 716"/>
              <a:gd name="T67" fmla="*/ 330 h 820"/>
              <a:gd name="T68" fmla="*/ 381 w 716"/>
              <a:gd name="T69" fmla="*/ 332 h 820"/>
              <a:gd name="T70" fmla="*/ 315 w 716"/>
              <a:gd name="T71" fmla="*/ 373 h 820"/>
              <a:gd name="T72" fmla="*/ 348 w 716"/>
              <a:gd name="T73" fmla="*/ 405 h 820"/>
              <a:gd name="T74" fmla="*/ 382 w 716"/>
              <a:gd name="T75" fmla="*/ 388 h 820"/>
              <a:gd name="T76" fmla="*/ 382 w 716"/>
              <a:gd name="T77" fmla="*/ 388 h 820"/>
              <a:gd name="T78" fmla="*/ 384 w 716"/>
              <a:gd name="T79" fmla="*/ 402 h 820"/>
              <a:gd name="T80" fmla="*/ 402 w 716"/>
              <a:gd name="T81" fmla="*/ 402 h 820"/>
              <a:gd name="T82" fmla="*/ 655 w 716"/>
              <a:gd name="T83" fmla="*/ 340 h 820"/>
              <a:gd name="T84" fmla="*/ 469 w 716"/>
              <a:gd name="T85" fmla="*/ 154 h 820"/>
              <a:gd name="T86" fmla="*/ 431 w 716"/>
              <a:gd name="T87" fmla="*/ 154 h 820"/>
              <a:gd name="T88" fmla="*/ 431 w 716"/>
              <a:gd name="T89" fmla="*/ 192 h 820"/>
              <a:gd name="T90" fmla="*/ 598 w 716"/>
              <a:gd name="T91" fmla="*/ 359 h 820"/>
              <a:gd name="T92" fmla="*/ 431 w 716"/>
              <a:gd name="T93" fmla="*/ 526 h 820"/>
              <a:gd name="T94" fmla="*/ 431 w 716"/>
              <a:gd name="T95" fmla="*/ 563 h 820"/>
              <a:gd name="T96" fmla="*/ 450 w 716"/>
              <a:gd name="T97" fmla="*/ 571 h 820"/>
              <a:gd name="T98" fmla="*/ 469 w 716"/>
              <a:gd name="T99" fmla="*/ 563 h 820"/>
              <a:gd name="T100" fmla="*/ 655 w 716"/>
              <a:gd name="T101" fmla="*/ 378 h 820"/>
              <a:gd name="T102" fmla="*/ 655 w 716"/>
              <a:gd name="T103" fmla="*/ 340 h 820"/>
              <a:gd name="T104" fmla="*/ 656 w 716"/>
              <a:gd name="T105" fmla="*/ 762 h 820"/>
              <a:gd name="T106" fmla="*/ 59 w 716"/>
              <a:gd name="T107" fmla="*/ 762 h 820"/>
              <a:gd name="T108" fmla="*/ 22 w 716"/>
              <a:gd name="T109" fmla="*/ 791 h 820"/>
              <a:gd name="T110" fmla="*/ 59 w 716"/>
              <a:gd name="T111" fmla="*/ 820 h 820"/>
              <a:gd name="T112" fmla="*/ 656 w 716"/>
              <a:gd name="T113" fmla="*/ 820 h 820"/>
              <a:gd name="T114" fmla="*/ 694 w 716"/>
              <a:gd name="T115" fmla="*/ 791 h 820"/>
              <a:gd name="T116" fmla="*/ 656 w 716"/>
              <a:gd name="T117" fmla="*/ 76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6" h="820">
                <a:moveTo>
                  <a:pt x="381" y="346"/>
                </a:moveTo>
                <a:cubicBezTo>
                  <a:pt x="381" y="365"/>
                  <a:pt x="381" y="365"/>
                  <a:pt x="381" y="365"/>
                </a:cubicBezTo>
                <a:cubicBezTo>
                  <a:pt x="381" y="367"/>
                  <a:pt x="381" y="370"/>
                  <a:pt x="380" y="372"/>
                </a:cubicBezTo>
                <a:cubicBezTo>
                  <a:pt x="377" y="381"/>
                  <a:pt x="368" y="390"/>
                  <a:pt x="353" y="390"/>
                </a:cubicBezTo>
                <a:cubicBezTo>
                  <a:pt x="343" y="390"/>
                  <a:pt x="335" y="384"/>
                  <a:pt x="335" y="371"/>
                </a:cubicBezTo>
                <a:cubicBezTo>
                  <a:pt x="335" y="350"/>
                  <a:pt x="359" y="346"/>
                  <a:pt x="381" y="346"/>
                </a:cubicBezTo>
                <a:close/>
                <a:moveTo>
                  <a:pt x="716" y="104"/>
                </a:moveTo>
                <a:cubicBezTo>
                  <a:pt x="716" y="611"/>
                  <a:pt x="716" y="611"/>
                  <a:pt x="716" y="611"/>
                </a:cubicBezTo>
                <a:cubicBezTo>
                  <a:pt x="716" y="669"/>
                  <a:pt x="669" y="716"/>
                  <a:pt x="611" y="716"/>
                </a:cubicBezTo>
                <a:cubicBezTo>
                  <a:pt x="105" y="716"/>
                  <a:pt x="105" y="716"/>
                  <a:pt x="105" y="716"/>
                </a:cubicBezTo>
                <a:cubicBezTo>
                  <a:pt x="47" y="716"/>
                  <a:pt x="0" y="669"/>
                  <a:pt x="0" y="611"/>
                </a:cubicBezTo>
                <a:cubicBezTo>
                  <a:pt x="0" y="104"/>
                  <a:pt x="0" y="104"/>
                  <a:pt x="0" y="104"/>
                </a:cubicBezTo>
                <a:cubicBezTo>
                  <a:pt x="0" y="47"/>
                  <a:pt x="47" y="0"/>
                  <a:pt x="105" y="0"/>
                </a:cubicBezTo>
                <a:cubicBezTo>
                  <a:pt x="611" y="0"/>
                  <a:pt x="611" y="0"/>
                  <a:pt x="611" y="0"/>
                </a:cubicBezTo>
                <a:cubicBezTo>
                  <a:pt x="669" y="0"/>
                  <a:pt x="716" y="47"/>
                  <a:pt x="716" y="104"/>
                </a:cubicBezTo>
                <a:close/>
                <a:moveTo>
                  <a:pt x="115" y="359"/>
                </a:moveTo>
                <a:cubicBezTo>
                  <a:pt x="282" y="192"/>
                  <a:pt x="282" y="192"/>
                  <a:pt x="282" y="192"/>
                </a:cubicBezTo>
                <a:cubicBezTo>
                  <a:pt x="293" y="182"/>
                  <a:pt x="293" y="165"/>
                  <a:pt x="282" y="154"/>
                </a:cubicBezTo>
                <a:cubicBezTo>
                  <a:pt x="272" y="144"/>
                  <a:pt x="255" y="144"/>
                  <a:pt x="245" y="154"/>
                </a:cubicBezTo>
                <a:cubicBezTo>
                  <a:pt x="59" y="340"/>
                  <a:pt x="59" y="340"/>
                  <a:pt x="59" y="340"/>
                </a:cubicBezTo>
                <a:cubicBezTo>
                  <a:pt x="48" y="350"/>
                  <a:pt x="48" y="367"/>
                  <a:pt x="59" y="378"/>
                </a:cubicBezTo>
                <a:cubicBezTo>
                  <a:pt x="245" y="563"/>
                  <a:pt x="245" y="563"/>
                  <a:pt x="245" y="563"/>
                </a:cubicBezTo>
                <a:cubicBezTo>
                  <a:pt x="250" y="569"/>
                  <a:pt x="257" y="571"/>
                  <a:pt x="263" y="571"/>
                </a:cubicBezTo>
                <a:cubicBezTo>
                  <a:pt x="270" y="571"/>
                  <a:pt x="277" y="569"/>
                  <a:pt x="282" y="563"/>
                </a:cubicBezTo>
                <a:cubicBezTo>
                  <a:pt x="293" y="553"/>
                  <a:pt x="293" y="536"/>
                  <a:pt x="282" y="526"/>
                </a:cubicBezTo>
                <a:lnTo>
                  <a:pt x="115" y="359"/>
                </a:lnTo>
                <a:close/>
                <a:moveTo>
                  <a:pt x="402" y="402"/>
                </a:moveTo>
                <a:cubicBezTo>
                  <a:pt x="401" y="395"/>
                  <a:pt x="401" y="385"/>
                  <a:pt x="401" y="376"/>
                </a:cubicBezTo>
                <a:cubicBezTo>
                  <a:pt x="401" y="335"/>
                  <a:pt x="401" y="335"/>
                  <a:pt x="401" y="335"/>
                </a:cubicBezTo>
                <a:cubicBezTo>
                  <a:pt x="401" y="313"/>
                  <a:pt x="392" y="290"/>
                  <a:pt x="359" y="290"/>
                </a:cubicBezTo>
                <a:cubicBezTo>
                  <a:pt x="345" y="290"/>
                  <a:pt x="331" y="294"/>
                  <a:pt x="322" y="300"/>
                </a:cubicBezTo>
                <a:cubicBezTo>
                  <a:pt x="327" y="313"/>
                  <a:pt x="327" y="313"/>
                  <a:pt x="327" y="313"/>
                </a:cubicBezTo>
                <a:cubicBezTo>
                  <a:pt x="335" y="308"/>
                  <a:pt x="345" y="305"/>
                  <a:pt x="356" y="305"/>
                </a:cubicBezTo>
                <a:cubicBezTo>
                  <a:pt x="378" y="305"/>
                  <a:pt x="381" y="321"/>
                  <a:pt x="381" y="330"/>
                </a:cubicBezTo>
                <a:cubicBezTo>
                  <a:pt x="381" y="332"/>
                  <a:pt x="381" y="332"/>
                  <a:pt x="381" y="332"/>
                </a:cubicBezTo>
                <a:cubicBezTo>
                  <a:pt x="338" y="332"/>
                  <a:pt x="315" y="347"/>
                  <a:pt x="315" y="373"/>
                </a:cubicBezTo>
                <a:cubicBezTo>
                  <a:pt x="315" y="389"/>
                  <a:pt x="326" y="405"/>
                  <a:pt x="348" y="405"/>
                </a:cubicBezTo>
                <a:cubicBezTo>
                  <a:pt x="364" y="405"/>
                  <a:pt x="376" y="397"/>
                  <a:pt x="382" y="388"/>
                </a:cubicBezTo>
                <a:cubicBezTo>
                  <a:pt x="382" y="388"/>
                  <a:pt x="382" y="388"/>
                  <a:pt x="382" y="388"/>
                </a:cubicBezTo>
                <a:cubicBezTo>
                  <a:pt x="384" y="402"/>
                  <a:pt x="384" y="402"/>
                  <a:pt x="384" y="402"/>
                </a:cubicBezTo>
                <a:lnTo>
                  <a:pt x="402" y="402"/>
                </a:lnTo>
                <a:close/>
                <a:moveTo>
                  <a:pt x="655" y="340"/>
                </a:moveTo>
                <a:cubicBezTo>
                  <a:pt x="469" y="154"/>
                  <a:pt x="469" y="154"/>
                  <a:pt x="469" y="154"/>
                </a:cubicBezTo>
                <a:cubicBezTo>
                  <a:pt x="458" y="144"/>
                  <a:pt x="442" y="144"/>
                  <a:pt x="431" y="154"/>
                </a:cubicBezTo>
                <a:cubicBezTo>
                  <a:pt x="421" y="165"/>
                  <a:pt x="421" y="182"/>
                  <a:pt x="431" y="192"/>
                </a:cubicBezTo>
                <a:cubicBezTo>
                  <a:pt x="598" y="359"/>
                  <a:pt x="598" y="359"/>
                  <a:pt x="598" y="359"/>
                </a:cubicBezTo>
                <a:cubicBezTo>
                  <a:pt x="431" y="526"/>
                  <a:pt x="431" y="526"/>
                  <a:pt x="431" y="526"/>
                </a:cubicBezTo>
                <a:cubicBezTo>
                  <a:pt x="421" y="536"/>
                  <a:pt x="421" y="553"/>
                  <a:pt x="431" y="563"/>
                </a:cubicBezTo>
                <a:cubicBezTo>
                  <a:pt x="436" y="569"/>
                  <a:pt x="443" y="571"/>
                  <a:pt x="450" y="571"/>
                </a:cubicBezTo>
                <a:cubicBezTo>
                  <a:pt x="457" y="571"/>
                  <a:pt x="464" y="569"/>
                  <a:pt x="469" y="563"/>
                </a:cubicBezTo>
                <a:cubicBezTo>
                  <a:pt x="655" y="378"/>
                  <a:pt x="655" y="378"/>
                  <a:pt x="655" y="378"/>
                </a:cubicBezTo>
                <a:cubicBezTo>
                  <a:pt x="665" y="367"/>
                  <a:pt x="665" y="350"/>
                  <a:pt x="655" y="340"/>
                </a:cubicBezTo>
                <a:close/>
                <a:moveTo>
                  <a:pt x="656" y="762"/>
                </a:moveTo>
                <a:cubicBezTo>
                  <a:pt x="59" y="762"/>
                  <a:pt x="59" y="762"/>
                  <a:pt x="59" y="762"/>
                </a:cubicBezTo>
                <a:cubicBezTo>
                  <a:pt x="39" y="762"/>
                  <a:pt x="22" y="775"/>
                  <a:pt x="22" y="791"/>
                </a:cubicBezTo>
                <a:cubicBezTo>
                  <a:pt x="22" y="807"/>
                  <a:pt x="39" y="820"/>
                  <a:pt x="59" y="820"/>
                </a:cubicBezTo>
                <a:cubicBezTo>
                  <a:pt x="656" y="820"/>
                  <a:pt x="656" y="820"/>
                  <a:pt x="656" y="820"/>
                </a:cubicBezTo>
                <a:cubicBezTo>
                  <a:pt x="677" y="820"/>
                  <a:pt x="694" y="807"/>
                  <a:pt x="694" y="791"/>
                </a:cubicBezTo>
                <a:cubicBezTo>
                  <a:pt x="694" y="775"/>
                  <a:pt x="677" y="762"/>
                  <a:pt x="656" y="762"/>
                </a:cubicBezTo>
                <a:close/>
              </a:path>
            </a:pathLst>
          </a:custGeom>
          <a:solidFill>
            <a:schemeClr val="bg1">
              <a:lumMod val="75000"/>
              <a:alpha val="72000"/>
            </a:schemeClr>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199" name="TextBox 198">
            <a:extLst>
              <a:ext uri="{FF2B5EF4-FFF2-40B4-BE49-F238E27FC236}">
                <a16:creationId xmlns:a16="http://schemas.microsoft.com/office/drawing/2014/main" id="{E34498FA-763A-EEA5-0049-5B3E529D3754}"/>
              </a:ext>
            </a:extLst>
          </p:cNvPr>
          <p:cNvSpPr txBox="1"/>
          <p:nvPr/>
        </p:nvSpPr>
        <p:spPr>
          <a:xfrm>
            <a:off x="9359351" y="6124647"/>
            <a:ext cx="2417447" cy="176972"/>
          </a:xfrm>
          <a:prstGeom prst="rect">
            <a:avLst/>
          </a:prstGeom>
          <a:noFill/>
        </p:spPr>
        <p:txBody>
          <a:bodyPr wrap="square" lIns="0" tIns="0" rIns="0" bIns="0" rtlCol="0" anchor="ctr" anchorCtr="0">
            <a:spAutoFit/>
          </a:bodyPr>
          <a:lstStyle>
            <a:defPPr>
              <a:defRPr lang="en-US"/>
            </a:defPPr>
            <a:lvl1pPr>
              <a:defRPr sz="1000" b="1"/>
            </a:lvl1pPr>
          </a:lstStyle>
          <a:p>
            <a:r>
              <a:rPr lang="en-US" sz="1150" dirty="0"/>
              <a:t>Applications on the platform</a:t>
            </a:r>
          </a:p>
        </p:txBody>
      </p:sp>
      <p:sp>
        <p:nvSpPr>
          <p:cNvPr id="200" name="TextBox 199">
            <a:extLst>
              <a:ext uri="{FF2B5EF4-FFF2-40B4-BE49-F238E27FC236}">
                <a16:creationId xmlns:a16="http://schemas.microsoft.com/office/drawing/2014/main" id="{7BB0B401-5E42-E9B2-805D-666E40BC7B01}"/>
              </a:ext>
            </a:extLst>
          </p:cNvPr>
          <p:cNvSpPr txBox="1"/>
          <p:nvPr/>
        </p:nvSpPr>
        <p:spPr>
          <a:xfrm>
            <a:off x="6511797" y="1464281"/>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--dbcinfo.csv[3:2]}}</a:t>
            </a:r>
          </a:p>
        </p:txBody>
      </p:sp>
      <p:sp>
        <p:nvSpPr>
          <p:cNvPr id="201" name="TextBox 200">
            <a:extLst>
              <a:ext uri="{FF2B5EF4-FFF2-40B4-BE49-F238E27FC236}">
                <a16:creationId xmlns:a16="http://schemas.microsoft.com/office/drawing/2014/main" id="{EB6F9CD2-F1E8-6B8D-2BEE-5DC3BA432B2B}"/>
              </a:ext>
            </a:extLst>
          </p:cNvPr>
          <p:cNvSpPr txBox="1"/>
          <p:nvPr/>
        </p:nvSpPr>
        <p:spPr>
          <a:xfrm>
            <a:off x="6499044" y="1694727"/>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--dbcinfo.csv[4:2]}}</a:t>
            </a:r>
          </a:p>
        </p:txBody>
      </p:sp>
      <p:sp>
        <p:nvSpPr>
          <p:cNvPr id="202" name="TextBox 201">
            <a:extLst>
              <a:ext uri="{FF2B5EF4-FFF2-40B4-BE49-F238E27FC236}">
                <a16:creationId xmlns:a16="http://schemas.microsoft.com/office/drawing/2014/main" id="{C2342E18-9F32-12DE-CC94-AACD135996EA}"/>
              </a:ext>
            </a:extLst>
          </p:cNvPr>
          <p:cNvSpPr txBox="1"/>
          <p:nvPr/>
        </p:nvSpPr>
        <p:spPr>
          <a:xfrm>
            <a:off x="6494691" y="192868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--COD.csv[2:2]}}</a:t>
            </a:r>
          </a:p>
        </p:txBody>
      </p:sp>
      <p:sp>
        <p:nvSpPr>
          <p:cNvPr id="203" name="TextBox 202">
            <a:extLst>
              <a:ext uri="{FF2B5EF4-FFF2-40B4-BE49-F238E27FC236}">
                <a16:creationId xmlns:a16="http://schemas.microsoft.com/office/drawing/2014/main" id="{879D47C0-CCE5-9DD0-D6B1-4CF8C408033A}"/>
              </a:ext>
            </a:extLst>
          </p:cNvPr>
          <p:cNvSpPr txBox="1"/>
          <p:nvPr/>
        </p:nvSpPr>
        <p:spPr>
          <a:xfrm>
            <a:off x="6487071" y="238969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--dbcinfo.csv[5:2]}}</a:t>
            </a:r>
          </a:p>
        </p:txBody>
      </p:sp>
      <p:sp>
        <p:nvSpPr>
          <p:cNvPr id="204" name="TextBox 203">
            <a:extLst>
              <a:ext uri="{FF2B5EF4-FFF2-40B4-BE49-F238E27FC236}">
                <a16:creationId xmlns:a16="http://schemas.microsoft.com/office/drawing/2014/main" id="{F8377507-E985-E0B4-F9F4-2C4C6024D588}"/>
              </a:ext>
            </a:extLst>
          </p:cNvPr>
          <p:cNvSpPr txBox="1"/>
          <p:nvPr/>
        </p:nvSpPr>
        <p:spPr>
          <a:xfrm>
            <a:off x="6490376" y="263430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--COD.csv[3:2]}}%</a:t>
            </a:r>
          </a:p>
        </p:txBody>
      </p:sp>
      <p:sp>
        <p:nvSpPr>
          <p:cNvPr id="205" name="TextBox 204">
            <a:extLst>
              <a:ext uri="{FF2B5EF4-FFF2-40B4-BE49-F238E27FC236}">
                <a16:creationId xmlns:a16="http://schemas.microsoft.com/office/drawing/2014/main" id="{8E678365-CA9C-9194-4D00-890DA911A2C3}"/>
              </a:ext>
            </a:extLst>
          </p:cNvPr>
          <p:cNvSpPr txBox="1"/>
          <p:nvPr/>
        </p:nvSpPr>
        <p:spPr>
          <a:xfrm>
            <a:off x="6494691" y="215104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--COD.csv[1:2]}}</a:t>
            </a:r>
          </a:p>
        </p:txBody>
      </p:sp>
      <p:sp>
        <p:nvSpPr>
          <p:cNvPr id="4" name="TextBox 3">
            <a:extLst>
              <a:ext uri="{FF2B5EF4-FFF2-40B4-BE49-F238E27FC236}">
                <a16:creationId xmlns:a16="http://schemas.microsoft.com/office/drawing/2014/main" id="{F8C8C5AC-1E27-2D65-45F6-3FCB46FCDEAC}"/>
              </a:ext>
            </a:extLst>
          </p:cNvPr>
          <p:cNvSpPr txBox="1"/>
          <p:nvPr/>
        </p:nvSpPr>
        <p:spPr>
          <a:xfrm>
            <a:off x="1482896" y="2600729"/>
            <a:ext cx="2837631" cy="705451"/>
          </a:xfrm>
          <a:prstGeom prst="rect">
            <a:avLst/>
          </a:prstGeom>
          <a:noFill/>
        </p:spPr>
        <p:txBody>
          <a:bodyPr wrap="square" lIns="0" tIns="0" rIns="0" bIns="0" rtlCol="0">
            <a:noAutofit/>
          </a:bodyPr>
          <a:lstStyle/>
          <a:p>
            <a:pPr algn="l">
              <a:spcAft>
                <a:spcPts val="300"/>
              </a:spcAft>
            </a:pPr>
            <a:r>
              <a:rPr lang="en-GB" sz="1100" b="1" dirty="0"/>
              <a:t>{{</a:t>
            </a:r>
            <a:r>
              <a:rPr lang="en-GB" sz="1100" b="1" dirty="0" err="1"/>
              <a:t>val:oap</a:t>
            </a:r>
            <a:r>
              <a:rPr lang="en-GB" sz="1100" b="1" dirty="0"/>
              <a:t>--query_counts.csv[1:15]}} Seconds</a:t>
            </a:r>
          </a:p>
          <a:p>
            <a:pPr algn="l">
              <a:spcAft>
                <a:spcPts val="600"/>
              </a:spcAft>
            </a:pPr>
            <a:r>
              <a:rPr lang="en-GB" sz="1100" b="1" dirty="0"/>
              <a:t>{{</a:t>
            </a:r>
            <a:r>
              <a:rPr lang="en-GB" sz="1100" b="1" dirty="0" err="1"/>
              <a:t>val:oap</a:t>
            </a:r>
            <a:r>
              <a:rPr lang="en-GB" sz="1100" b="1" dirty="0"/>
              <a:t>--query_counts.csv[1:14]}}% Sub-Second</a:t>
            </a:r>
          </a:p>
          <a:p>
            <a:pPr algn="l">
              <a:spcAft>
                <a:spcPts val="600"/>
              </a:spcAft>
            </a:pPr>
            <a:endParaRPr lang="en-GB" sz="1100" b="1" dirty="0"/>
          </a:p>
        </p:txBody>
      </p:sp>
      <p:pic>
        <p:nvPicPr>
          <p:cNvPr id="6" name="Graphic 5" descr="Hourglass 90% with solid fill">
            <a:extLst>
              <a:ext uri="{FF2B5EF4-FFF2-40B4-BE49-F238E27FC236}">
                <a16:creationId xmlns:a16="http://schemas.microsoft.com/office/drawing/2014/main" id="{295C3261-57FF-EABA-0DB9-88901EF2F3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663" y="2552019"/>
            <a:ext cx="530352" cy="530352"/>
          </a:xfrm>
          <a:prstGeom prst="rect">
            <a:avLst/>
          </a:prstGeom>
        </p:spPr>
      </p:pic>
    </p:spTree>
    <p:extLst>
      <p:ext uri="{BB962C8B-B14F-4D97-AF65-F5344CB8AC3E}">
        <p14:creationId xmlns:p14="http://schemas.microsoft.com/office/powerpoint/2010/main" val="292039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26D6BC-BAB1-694F-940D-6411506FFD96}"/>
              </a:ext>
            </a:extLst>
          </p:cNvPr>
          <p:cNvSpPr>
            <a:spLocks noGrp="1"/>
          </p:cNvSpPr>
          <p:nvPr>
            <p:ph type="sldNum" sz="quarter" idx="12"/>
          </p:nvPr>
        </p:nvSpPr>
        <p:spPr>
          <a:xfrm>
            <a:off x="11277600" y="6286500"/>
            <a:ext cx="457200" cy="365760"/>
          </a:xfrm>
        </p:spPr>
        <p:txBody>
          <a:bodyPr/>
          <a:lstStyle/>
          <a:p>
            <a:fld id="{0885F5B2-48F7-4F18-A961-C29AAE44EB58}" type="slidenum">
              <a:rPr lang="en-US" smtClean="0"/>
              <a:pPr/>
              <a:t>6</a:t>
            </a:fld>
            <a:endParaRPr lang="en-US" dirty="0"/>
          </a:p>
        </p:txBody>
      </p:sp>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438400"/>
            <a:ext cx="7955280" cy="1600199"/>
          </a:xfrm>
        </p:spPr>
        <p:txBody>
          <a:bodyPr/>
          <a:lstStyle/>
          <a:p>
            <a:r>
              <a:rPr lang="en-US" dirty="0"/>
              <a:t>System Health</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038601"/>
            <a:ext cx="7955280" cy="1013459"/>
          </a:xfrm>
        </p:spPr>
        <p:txBody>
          <a:bodyPr/>
          <a:lstStyle/>
          <a:p>
            <a:r>
              <a:rPr lang="en-US" dirty="0"/>
              <a:t>{{</a:t>
            </a:r>
            <a:r>
              <a:rPr lang="en-US" dirty="0" err="1"/>
              <a:t>val:vhc</a:t>
            </a:r>
            <a:r>
              <a:rPr lang="en-US" dirty="0"/>
              <a:t>--intro.csv[1:1]}}</a:t>
            </a:r>
          </a:p>
        </p:txBody>
      </p:sp>
    </p:spTree>
    <p:extLst>
      <p:ext uri="{BB962C8B-B14F-4D97-AF65-F5344CB8AC3E}">
        <p14:creationId xmlns:p14="http://schemas.microsoft.com/office/powerpoint/2010/main" val="1447831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BFD9E8-85FB-4943-8E7C-1BD72F6C314D}"/>
              </a:ext>
            </a:extLst>
          </p:cNvPr>
          <p:cNvSpPr>
            <a:spLocks noGrp="1"/>
          </p:cNvSpPr>
          <p:nvPr>
            <p:ph type="sldNum" sz="quarter" idx="12"/>
          </p:nvPr>
        </p:nvSpPr>
        <p:spPr>
          <a:xfrm>
            <a:off x="11226375" y="6120765"/>
            <a:ext cx="457200" cy="365760"/>
          </a:xfrm>
        </p:spPr>
        <p:txBody>
          <a:bodyPr/>
          <a:lstStyle/>
          <a:p>
            <a:fld id="{0885F5B2-48F7-4F18-A961-C29AAE44EB58}" type="slidenum">
              <a:rPr lang="en-US" smtClean="0"/>
              <a:t>7</a:t>
            </a:fld>
            <a:endParaRPr lang="en-US" dirty="0"/>
          </a:p>
        </p:txBody>
      </p:sp>
      <p:sp>
        <p:nvSpPr>
          <p:cNvPr id="3" name="Title 2">
            <a:extLst>
              <a:ext uri="{FF2B5EF4-FFF2-40B4-BE49-F238E27FC236}">
                <a16:creationId xmlns:a16="http://schemas.microsoft.com/office/drawing/2014/main" id="{F6564006-5C48-74A5-C3FE-80DAB440B5AB}"/>
              </a:ext>
            </a:extLst>
          </p:cNvPr>
          <p:cNvSpPr>
            <a:spLocks noGrp="1"/>
          </p:cNvSpPr>
          <p:nvPr>
            <p:ph type="title"/>
          </p:nvPr>
        </p:nvSpPr>
        <p:spPr>
          <a:xfrm>
            <a:off x="611243" y="438062"/>
            <a:ext cx="11277600" cy="1409700"/>
          </a:xfrm>
        </p:spPr>
        <p:txBody>
          <a:bodyPr/>
          <a:lstStyle/>
          <a:p>
            <a:r>
              <a:rPr lang="en-US" dirty="0"/>
              <a:t>Key System Metrics</a:t>
            </a:r>
          </a:p>
        </p:txBody>
      </p:sp>
      <p:sp>
        <p:nvSpPr>
          <p:cNvPr id="75" name="Text Placeholder 4">
            <a:extLst>
              <a:ext uri="{FF2B5EF4-FFF2-40B4-BE49-F238E27FC236}">
                <a16:creationId xmlns:a16="http://schemas.microsoft.com/office/drawing/2014/main" id="{83134E58-F04A-2559-17F3-3BB278A57E15}"/>
              </a:ext>
            </a:extLst>
          </p:cNvPr>
          <p:cNvSpPr txBox="1">
            <a:spLocks/>
          </p:cNvSpPr>
          <p:nvPr/>
        </p:nvSpPr>
        <p:spPr>
          <a:xfrm>
            <a:off x="546997" y="974428"/>
            <a:ext cx="11033760" cy="475488"/>
          </a:xfrm>
          <a:prstGeom prst="rect">
            <a:avLst/>
          </a:prstGeom>
        </p:spPr>
        <p:txBody>
          <a:bodyPr/>
          <a:lst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a:lstStyle>
          <a:p>
            <a:r>
              <a:rPr lang="en-US" dirty="0"/>
              <a:t>Summary</a:t>
            </a:r>
          </a:p>
        </p:txBody>
      </p:sp>
      <p:sp>
        <p:nvSpPr>
          <p:cNvPr id="77" name="TextBox 76">
            <a:extLst>
              <a:ext uri="{FF2B5EF4-FFF2-40B4-BE49-F238E27FC236}">
                <a16:creationId xmlns:a16="http://schemas.microsoft.com/office/drawing/2014/main" id="{6C154423-D4E0-6A90-940B-7FB4C05C0A92}"/>
              </a:ext>
            </a:extLst>
          </p:cNvPr>
          <p:cNvSpPr txBox="1"/>
          <p:nvPr/>
        </p:nvSpPr>
        <p:spPr>
          <a:xfrm>
            <a:off x="2970154" y="3643683"/>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78" name="TextBox 77">
            <a:extLst>
              <a:ext uri="{FF2B5EF4-FFF2-40B4-BE49-F238E27FC236}">
                <a16:creationId xmlns:a16="http://schemas.microsoft.com/office/drawing/2014/main" id="{67C91C41-B596-BD57-5C9F-24494DF6E183}"/>
              </a:ext>
            </a:extLst>
          </p:cNvPr>
          <p:cNvSpPr txBox="1"/>
          <p:nvPr/>
        </p:nvSpPr>
        <p:spPr>
          <a:xfrm>
            <a:off x="989927" y="3582128"/>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79" name="Group 78">
            <a:extLst>
              <a:ext uri="{FF2B5EF4-FFF2-40B4-BE49-F238E27FC236}">
                <a16:creationId xmlns:a16="http://schemas.microsoft.com/office/drawing/2014/main" id="{FED71841-D568-62D0-3255-ECE6F04F875A}"/>
              </a:ext>
            </a:extLst>
          </p:cNvPr>
          <p:cNvGrpSpPr/>
          <p:nvPr/>
        </p:nvGrpSpPr>
        <p:grpSpPr>
          <a:xfrm>
            <a:off x="576072" y="3741641"/>
            <a:ext cx="528795" cy="511970"/>
            <a:chOff x="7824978" y="3832098"/>
            <a:chExt cx="335280" cy="324612"/>
          </a:xfrm>
          <a:solidFill>
            <a:schemeClr val="tx2">
              <a:lumMod val="40000"/>
              <a:lumOff val="60000"/>
            </a:schemeClr>
          </a:solidFill>
        </p:grpSpPr>
        <p:sp>
          <p:nvSpPr>
            <p:cNvPr id="80" name="Freeform 45">
              <a:extLst>
                <a:ext uri="{FF2B5EF4-FFF2-40B4-BE49-F238E27FC236}">
                  <a16:creationId xmlns:a16="http://schemas.microsoft.com/office/drawing/2014/main" id="{AC8A9999-DB31-9B6C-05E6-FCC7BA3CD4C4}"/>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1" name="Freeform 46">
              <a:extLst>
                <a:ext uri="{FF2B5EF4-FFF2-40B4-BE49-F238E27FC236}">
                  <a16:creationId xmlns:a16="http://schemas.microsoft.com/office/drawing/2014/main" id="{7123C682-A4CA-3CB5-85CE-5AF817203D6C}"/>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2" name="Freeform 47">
              <a:extLst>
                <a:ext uri="{FF2B5EF4-FFF2-40B4-BE49-F238E27FC236}">
                  <a16:creationId xmlns:a16="http://schemas.microsoft.com/office/drawing/2014/main" id="{515D6E31-BFC0-4357-85A0-4142A7B2AA93}"/>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3" name="Freeform 48">
              <a:extLst>
                <a:ext uri="{FF2B5EF4-FFF2-40B4-BE49-F238E27FC236}">
                  <a16:creationId xmlns:a16="http://schemas.microsoft.com/office/drawing/2014/main" id="{1D1243EC-4807-6471-03DC-E6A2FD857199}"/>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4" name="Freeform 49">
              <a:extLst>
                <a:ext uri="{FF2B5EF4-FFF2-40B4-BE49-F238E27FC236}">
                  <a16:creationId xmlns:a16="http://schemas.microsoft.com/office/drawing/2014/main" id="{27F04ADA-F59B-0D99-E5C4-D26CF70CBAFE}"/>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5" name="Freeform 55">
              <a:extLst>
                <a:ext uri="{FF2B5EF4-FFF2-40B4-BE49-F238E27FC236}">
                  <a16:creationId xmlns:a16="http://schemas.microsoft.com/office/drawing/2014/main" id="{FCBB678D-BDDA-6AA8-BCFB-239FCCA255B3}"/>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6" name="Freeform 56">
              <a:extLst>
                <a:ext uri="{FF2B5EF4-FFF2-40B4-BE49-F238E27FC236}">
                  <a16:creationId xmlns:a16="http://schemas.microsoft.com/office/drawing/2014/main" id="{26737A03-E95A-D466-7A6D-E85DF715330C}"/>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87" name="TextBox 86">
            <a:extLst>
              <a:ext uri="{FF2B5EF4-FFF2-40B4-BE49-F238E27FC236}">
                <a16:creationId xmlns:a16="http://schemas.microsoft.com/office/drawing/2014/main" id="{96840754-807E-9BB5-5986-BF4E960EEE21}"/>
              </a:ext>
            </a:extLst>
          </p:cNvPr>
          <p:cNvSpPr txBox="1"/>
          <p:nvPr/>
        </p:nvSpPr>
        <p:spPr>
          <a:xfrm>
            <a:off x="2970154" y="2288607"/>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88" name="TextBox 87">
            <a:extLst>
              <a:ext uri="{FF2B5EF4-FFF2-40B4-BE49-F238E27FC236}">
                <a16:creationId xmlns:a16="http://schemas.microsoft.com/office/drawing/2014/main" id="{A28CB3F7-B59C-D4C9-7866-C7721C742793}"/>
              </a:ext>
            </a:extLst>
          </p:cNvPr>
          <p:cNvSpPr txBox="1"/>
          <p:nvPr/>
        </p:nvSpPr>
        <p:spPr>
          <a:xfrm>
            <a:off x="989927" y="2227052"/>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89" name="Group 88">
            <a:extLst>
              <a:ext uri="{FF2B5EF4-FFF2-40B4-BE49-F238E27FC236}">
                <a16:creationId xmlns:a16="http://schemas.microsoft.com/office/drawing/2014/main" id="{84DAE359-CCA9-29EE-5F10-A0E56E78D6F9}"/>
              </a:ext>
            </a:extLst>
          </p:cNvPr>
          <p:cNvGrpSpPr/>
          <p:nvPr/>
        </p:nvGrpSpPr>
        <p:grpSpPr>
          <a:xfrm>
            <a:off x="600108" y="2447474"/>
            <a:ext cx="480723" cy="438920"/>
            <a:chOff x="5199126" y="3513582"/>
            <a:chExt cx="350520" cy="320040"/>
          </a:xfrm>
          <a:solidFill>
            <a:schemeClr val="tx2">
              <a:lumMod val="40000"/>
              <a:lumOff val="60000"/>
            </a:schemeClr>
          </a:solidFill>
        </p:grpSpPr>
        <p:sp>
          <p:nvSpPr>
            <p:cNvPr id="90" name="Freeform 58">
              <a:extLst>
                <a:ext uri="{FF2B5EF4-FFF2-40B4-BE49-F238E27FC236}">
                  <a16:creationId xmlns:a16="http://schemas.microsoft.com/office/drawing/2014/main" id="{40A7CA26-1093-4488-4FE0-5C4D017AC8B2}"/>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1" name="Freeform 59">
              <a:extLst>
                <a:ext uri="{FF2B5EF4-FFF2-40B4-BE49-F238E27FC236}">
                  <a16:creationId xmlns:a16="http://schemas.microsoft.com/office/drawing/2014/main" id="{A8BDD4F7-0108-FD5C-1506-0769936D03C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2" name="Freeform 60">
              <a:extLst>
                <a:ext uri="{FF2B5EF4-FFF2-40B4-BE49-F238E27FC236}">
                  <a16:creationId xmlns:a16="http://schemas.microsoft.com/office/drawing/2014/main" id="{EB968764-D61A-B0C2-20EF-AAB0985520DE}"/>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3" name="Freeform 61">
              <a:extLst>
                <a:ext uri="{FF2B5EF4-FFF2-40B4-BE49-F238E27FC236}">
                  <a16:creationId xmlns:a16="http://schemas.microsoft.com/office/drawing/2014/main" id="{006A28C6-A110-14CB-B0C2-5C57580DF170}"/>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4" name="Freeform 62">
              <a:extLst>
                <a:ext uri="{FF2B5EF4-FFF2-40B4-BE49-F238E27FC236}">
                  <a16:creationId xmlns:a16="http://schemas.microsoft.com/office/drawing/2014/main" id="{D14905FE-1AC3-C07A-9A68-61CC3952D66B}"/>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5" name="Freeform 63">
              <a:extLst>
                <a:ext uri="{FF2B5EF4-FFF2-40B4-BE49-F238E27FC236}">
                  <a16:creationId xmlns:a16="http://schemas.microsoft.com/office/drawing/2014/main" id="{9FC4B544-9E8E-53DF-95AA-504B7A3A36EC}"/>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6" name="Freeform 64">
              <a:extLst>
                <a:ext uri="{FF2B5EF4-FFF2-40B4-BE49-F238E27FC236}">
                  <a16:creationId xmlns:a16="http://schemas.microsoft.com/office/drawing/2014/main" id="{0B4117D6-62FB-8C9F-1B72-C59CC0749547}"/>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97" name="Straight Connector 96">
            <a:extLst>
              <a:ext uri="{FF2B5EF4-FFF2-40B4-BE49-F238E27FC236}">
                <a16:creationId xmlns:a16="http://schemas.microsoft.com/office/drawing/2014/main" id="{1B0438C8-5A46-B995-A01B-E7A26EC8880A}"/>
              </a:ext>
            </a:extLst>
          </p:cNvPr>
          <p:cNvCxnSpPr>
            <a:cxnSpLocks/>
          </p:cNvCxnSpPr>
          <p:nvPr/>
        </p:nvCxnSpPr>
        <p:spPr>
          <a:xfrm>
            <a:off x="5773983" y="1328857"/>
            <a:ext cx="0" cy="4222548"/>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53E9874D-C886-313A-EAFE-2D313BA39306}"/>
              </a:ext>
            </a:extLst>
          </p:cNvPr>
          <p:cNvGrpSpPr/>
          <p:nvPr/>
        </p:nvGrpSpPr>
        <p:grpSpPr>
          <a:xfrm>
            <a:off x="3201381" y="4945708"/>
            <a:ext cx="8233748" cy="461665"/>
            <a:chOff x="3281124" y="4113952"/>
            <a:chExt cx="8233748" cy="461665"/>
          </a:xfrm>
        </p:grpSpPr>
        <p:grpSp>
          <p:nvGrpSpPr>
            <p:cNvPr id="99" name="Group 98">
              <a:extLst>
                <a:ext uri="{FF2B5EF4-FFF2-40B4-BE49-F238E27FC236}">
                  <a16:creationId xmlns:a16="http://schemas.microsoft.com/office/drawing/2014/main" id="{1690F5E9-C98F-5370-E087-6CF3F6137BB3}"/>
                </a:ext>
              </a:extLst>
            </p:cNvPr>
            <p:cNvGrpSpPr/>
            <p:nvPr/>
          </p:nvGrpSpPr>
          <p:grpSpPr>
            <a:xfrm>
              <a:off x="3281124" y="4113952"/>
              <a:ext cx="8233748" cy="461665"/>
              <a:chOff x="2333671" y="4645136"/>
              <a:chExt cx="8233748" cy="461665"/>
            </a:xfrm>
          </p:grpSpPr>
          <p:sp>
            <p:nvSpPr>
              <p:cNvPr id="101" name="TextBox 100">
                <a:extLst>
                  <a:ext uri="{FF2B5EF4-FFF2-40B4-BE49-F238E27FC236}">
                    <a16:creationId xmlns:a16="http://schemas.microsoft.com/office/drawing/2014/main" id="{D7F6BA9F-55B0-EC91-7DF3-246F6C736F2D}"/>
                  </a:ext>
                </a:extLst>
              </p:cNvPr>
              <p:cNvSpPr txBox="1"/>
              <p:nvPr/>
            </p:nvSpPr>
            <p:spPr>
              <a:xfrm>
                <a:off x="7642600" y="4698793"/>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Peak Concurrency</a:t>
                </a:r>
              </a:p>
            </p:txBody>
          </p:sp>
          <p:sp>
            <p:nvSpPr>
              <p:cNvPr id="102" name="TextBox 101">
                <a:extLst>
                  <a:ext uri="{FF2B5EF4-FFF2-40B4-BE49-F238E27FC236}">
                    <a16:creationId xmlns:a16="http://schemas.microsoft.com/office/drawing/2014/main" id="{9B9D6235-299E-A863-4293-9F3322FDAF35}"/>
                  </a:ext>
                </a:extLst>
              </p:cNvPr>
              <p:cNvSpPr txBox="1"/>
              <p:nvPr/>
            </p:nvSpPr>
            <p:spPr>
              <a:xfrm>
                <a:off x="2333671" y="4645136"/>
                <a:ext cx="5309467"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--concurrency.csv[1:5]}}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00" name="Freeform 119">
              <a:extLst>
                <a:ext uri="{FF2B5EF4-FFF2-40B4-BE49-F238E27FC236}">
                  <a16:creationId xmlns:a16="http://schemas.microsoft.com/office/drawing/2014/main" id="{24CEDBCD-6BB4-9BF3-00AB-47748A4F54DC}"/>
                </a:ext>
              </a:extLst>
            </p:cNvPr>
            <p:cNvSpPr>
              <a:spLocks noChangeAspect="1"/>
            </p:cNvSpPr>
            <p:nvPr/>
          </p:nvSpPr>
          <p:spPr>
            <a:xfrm>
              <a:off x="6268624" y="4213777"/>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3" name="Group 102">
            <a:extLst>
              <a:ext uri="{FF2B5EF4-FFF2-40B4-BE49-F238E27FC236}">
                <a16:creationId xmlns:a16="http://schemas.microsoft.com/office/drawing/2014/main" id="{8C98E34A-DD04-2115-A16D-BEBFCE918013}"/>
              </a:ext>
            </a:extLst>
          </p:cNvPr>
          <p:cNvGrpSpPr/>
          <p:nvPr/>
        </p:nvGrpSpPr>
        <p:grpSpPr>
          <a:xfrm>
            <a:off x="2574243" y="1422591"/>
            <a:ext cx="7732315" cy="830997"/>
            <a:chOff x="2716868" y="1844365"/>
            <a:chExt cx="7732315" cy="830997"/>
          </a:xfrm>
        </p:grpSpPr>
        <p:grpSp>
          <p:nvGrpSpPr>
            <p:cNvPr id="104" name="Group 103">
              <a:extLst>
                <a:ext uri="{FF2B5EF4-FFF2-40B4-BE49-F238E27FC236}">
                  <a16:creationId xmlns:a16="http://schemas.microsoft.com/office/drawing/2014/main" id="{4646A2B9-C505-0FC7-148D-3CF223D72929}"/>
                </a:ext>
              </a:extLst>
            </p:cNvPr>
            <p:cNvGrpSpPr/>
            <p:nvPr/>
          </p:nvGrpSpPr>
          <p:grpSpPr>
            <a:xfrm>
              <a:off x="2716868" y="1844365"/>
              <a:ext cx="7732315" cy="830997"/>
              <a:chOff x="1769415" y="1436741"/>
              <a:chExt cx="7732315" cy="830997"/>
            </a:xfrm>
          </p:grpSpPr>
          <p:sp>
            <p:nvSpPr>
              <p:cNvPr id="115" name="TextBox 114">
                <a:extLst>
                  <a:ext uri="{FF2B5EF4-FFF2-40B4-BE49-F238E27FC236}">
                    <a16:creationId xmlns:a16="http://schemas.microsoft.com/office/drawing/2014/main" id="{20B4AA61-040B-DC8D-D4AD-783BDB051AE2}"/>
                  </a:ext>
                </a:extLst>
              </p:cNvPr>
              <p:cNvSpPr txBox="1"/>
              <p:nvPr/>
            </p:nvSpPr>
            <p:spPr>
              <a:xfrm>
                <a:off x="7676550" y="1495912"/>
                <a:ext cx="1825180"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Statements</a:t>
                </a:r>
              </a:p>
            </p:txBody>
          </p:sp>
          <p:sp>
            <p:nvSpPr>
              <p:cNvPr id="116" name="TextBox 115">
                <a:extLst>
                  <a:ext uri="{FF2B5EF4-FFF2-40B4-BE49-F238E27FC236}">
                    <a16:creationId xmlns:a16="http://schemas.microsoft.com/office/drawing/2014/main" id="{62E4F8CB-AA7A-0E71-B03E-46BC83D577F1}"/>
                  </a:ext>
                </a:extLst>
              </p:cNvPr>
              <p:cNvSpPr txBox="1"/>
              <p:nvPr/>
            </p:nvSpPr>
            <p:spPr>
              <a:xfrm>
                <a:off x="1769415" y="1436741"/>
                <a:ext cx="5873723" cy="830997"/>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--query_counts.csv[1:11]}}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a:p>
                <a:pPr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--query_counts.csv[1:25]}}</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05" name="Group 104">
              <a:extLst>
                <a:ext uri="{FF2B5EF4-FFF2-40B4-BE49-F238E27FC236}">
                  <a16:creationId xmlns:a16="http://schemas.microsoft.com/office/drawing/2014/main" id="{0FCC3D35-B4A6-66BA-D109-53E23042CBB1}"/>
                </a:ext>
              </a:extLst>
            </p:cNvPr>
            <p:cNvGrpSpPr/>
            <p:nvPr/>
          </p:nvGrpSpPr>
          <p:grpSpPr>
            <a:xfrm>
              <a:off x="6301268" y="1906049"/>
              <a:ext cx="1185532" cy="324000"/>
              <a:chOff x="6301268" y="1906049"/>
              <a:chExt cx="1185532" cy="324000"/>
            </a:xfrm>
          </p:grpSpPr>
          <p:grpSp>
            <p:nvGrpSpPr>
              <p:cNvPr id="106" name="Group 105">
                <a:extLst>
                  <a:ext uri="{FF2B5EF4-FFF2-40B4-BE49-F238E27FC236}">
                    <a16:creationId xmlns:a16="http://schemas.microsoft.com/office/drawing/2014/main" id="{974ED1E1-8820-79CB-FD90-BF25F1CDF048}"/>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13" name="Freeform 128">
                  <a:extLst>
                    <a:ext uri="{FF2B5EF4-FFF2-40B4-BE49-F238E27FC236}">
                      <a16:creationId xmlns:a16="http://schemas.microsoft.com/office/drawing/2014/main" id="{A45C1D5D-D8F0-3D72-A67E-AE6DB49DBC8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4" name="Freeform 129">
                  <a:extLst>
                    <a:ext uri="{FF2B5EF4-FFF2-40B4-BE49-F238E27FC236}">
                      <a16:creationId xmlns:a16="http://schemas.microsoft.com/office/drawing/2014/main" id="{E9D9AD0B-2433-0A1E-0481-11AD38BF576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7" name="Group 106">
                <a:extLst>
                  <a:ext uri="{FF2B5EF4-FFF2-40B4-BE49-F238E27FC236}">
                    <a16:creationId xmlns:a16="http://schemas.microsoft.com/office/drawing/2014/main" id="{57FB2EC0-40C0-F757-F13B-4C43551BD09C}"/>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11" name="Freeform 126">
                  <a:extLst>
                    <a:ext uri="{FF2B5EF4-FFF2-40B4-BE49-F238E27FC236}">
                      <a16:creationId xmlns:a16="http://schemas.microsoft.com/office/drawing/2014/main" id="{3ABD5B54-3734-7658-A101-190FE0250BB8}"/>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2" name="Freeform 127">
                  <a:extLst>
                    <a:ext uri="{FF2B5EF4-FFF2-40B4-BE49-F238E27FC236}">
                      <a16:creationId xmlns:a16="http://schemas.microsoft.com/office/drawing/2014/main" id="{7D2722F7-0D87-1AC1-1997-5E615FCB6DD8}"/>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8" name="Group 107">
                <a:extLst>
                  <a:ext uri="{FF2B5EF4-FFF2-40B4-BE49-F238E27FC236}">
                    <a16:creationId xmlns:a16="http://schemas.microsoft.com/office/drawing/2014/main" id="{037C8AFD-B47E-33A3-8E36-F6A312A5F6D6}"/>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09" name="Freeform 124">
                  <a:extLst>
                    <a:ext uri="{FF2B5EF4-FFF2-40B4-BE49-F238E27FC236}">
                      <a16:creationId xmlns:a16="http://schemas.microsoft.com/office/drawing/2014/main" id="{C041DBCE-35FE-C40F-D7BD-6F59F0B5BA9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0" name="Freeform 125">
                  <a:extLst>
                    <a:ext uri="{FF2B5EF4-FFF2-40B4-BE49-F238E27FC236}">
                      <a16:creationId xmlns:a16="http://schemas.microsoft.com/office/drawing/2014/main" id="{03CB565F-04FE-4376-E6BE-2A4D17AD5FB2}"/>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17" name="Group 116">
            <a:extLst>
              <a:ext uri="{FF2B5EF4-FFF2-40B4-BE49-F238E27FC236}">
                <a16:creationId xmlns:a16="http://schemas.microsoft.com/office/drawing/2014/main" id="{0330B603-FAE0-CAFB-E63B-1C63367CE85A}"/>
              </a:ext>
            </a:extLst>
          </p:cNvPr>
          <p:cNvGrpSpPr/>
          <p:nvPr/>
        </p:nvGrpSpPr>
        <p:grpSpPr>
          <a:xfrm>
            <a:off x="2574243" y="2461462"/>
            <a:ext cx="9098424" cy="830997"/>
            <a:chOff x="2675189" y="2600894"/>
            <a:chExt cx="9098424" cy="830997"/>
          </a:xfrm>
        </p:grpSpPr>
        <p:grpSp>
          <p:nvGrpSpPr>
            <p:cNvPr id="118" name="Group 117">
              <a:extLst>
                <a:ext uri="{FF2B5EF4-FFF2-40B4-BE49-F238E27FC236}">
                  <a16:creationId xmlns:a16="http://schemas.microsoft.com/office/drawing/2014/main" id="{1199ADF0-04A9-746F-DE8B-4F7B77A9B69D}"/>
                </a:ext>
              </a:extLst>
            </p:cNvPr>
            <p:cNvGrpSpPr/>
            <p:nvPr/>
          </p:nvGrpSpPr>
          <p:grpSpPr>
            <a:xfrm>
              <a:off x="2675189" y="2600894"/>
              <a:ext cx="9098424" cy="830997"/>
              <a:chOff x="1727736" y="2548270"/>
              <a:chExt cx="9098424" cy="830997"/>
            </a:xfrm>
          </p:grpSpPr>
          <p:sp>
            <p:nvSpPr>
              <p:cNvPr id="126" name="TextBox 125">
                <a:extLst>
                  <a:ext uri="{FF2B5EF4-FFF2-40B4-BE49-F238E27FC236}">
                    <a16:creationId xmlns:a16="http://schemas.microsoft.com/office/drawing/2014/main" id="{E705827B-664B-DB49-6CCC-DE6C1224AB93}"/>
                  </a:ext>
                </a:extLst>
              </p:cNvPr>
              <p:cNvSpPr txBox="1"/>
              <p:nvPr/>
            </p:nvSpPr>
            <p:spPr>
              <a:xfrm>
                <a:off x="7628747" y="2624289"/>
                <a:ext cx="3197413"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Statements per month</a:t>
                </a:r>
              </a:p>
            </p:txBody>
          </p:sp>
          <p:sp>
            <p:nvSpPr>
              <p:cNvPr id="127" name="TextBox 126">
                <a:extLst>
                  <a:ext uri="{FF2B5EF4-FFF2-40B4-BE49-F238E27FC236}">
                    <a16:creationId xmlns:a16="http://schemas.microsoft.com/office/drawing/2014/main" id="{65885F76-9839-A20A-D821-083FB2BB624C}"/>
                  </a:ext>
                </a:extLst>
              </p:cNvPr>
              <p:cNvSpPr txBox="1"/>
              <p:nvPr/>
            </p:nvSpPr>
            <p:spPr>
              <a:xfrm>
                <a:off x="1727736" y="2548270"/>
                <a:ext cx="5915402" cy="830997"/>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--query_counts.csv[1:8]}}M</a:t>
                </a:r>
              </a:p>
              <a:p>
                <a:pPr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--query_counts.csv[1:22]}}M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19" name="Group 118">
              <a:extLst>
                <a:ext uri="{FF2B5EF4-FFF2-40B4-BE49-F238E27FC236}">
                  <a16:creationId xmlns:a16="http://schemas.microsoft.com/office/drawing/2014/main" id="{2F2629CD-D0DA-B9D6-25BC-80321A86EF06}"/>
                </a:ext>
              </a:extLst>
            </p:cNvPr>
            <p:cNvGrpSpPr/>
            <p:nvPr/>
          </p:nvGrpSpPr>
          <p:grpSpPr>
            <a:xfrm>
              <a:off x="6301268" y="2655983"/>
              <a:ext cx="754766" cy="324000"/>
              <a:chOff x="6732034" y="2655983"/>
              <a:chExt cx="754766" cy="324000"/>
            </a:xfrm>
          </p:grpSpPr>
          <p:grpSp>
            <p:nvGrpSpPr>
              <p:cNvPr id="120" name="Group 119">
                <a:extLst>
                  <a:ext uri="{FF2B5EF4-FFF2-40B4-BE49-F238E27FC236}">
                    <a16:creationId xmlns:a16="http://schemas.microsoft.com/office/drawing/2014/main" id="{FA7B7805-5B0B-5519-69D2-92EDD5282957}"/>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24" name="Freeform 135">
                  <a:extLst>
                    <a:ext uri="{FF2B5EF4-FFF2-40B4-BE49-F238E27FC236}">
                      <a16:creationId xmlns:a16="http://schemas.microsoft.com/office/drawing/2014/main" id="{5744B53C-6E94-C028-4F30-5A4A458168E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5" name="Freeform 136">
                  <a:extLst>
                    <a:ext uri="{FF2B5EF4-FFF2-40B4-BE49-F238E27FC236}">
                      <a16:creationId xmlns:a16="http://schemas.microsoft.com/office/drawing/2014/main" id="{3DC3FECA-43C7-879C-4B4C-66092657897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1" name="Group 120">
                <a:extLst>
                  <a:ext uri="{FF2B5EF4-FFF2-40B4-BE49-F238E27FC236}">
                    <a16:creationId xmlns:a16="http://schemas.microsoft.com/office/drawing/2014/main" id="{8B8192C8-4345-7CB4-2A59-51C890EEB838}"/>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22" name="Freeform 133">
                  <a:extLst>
                    <a:ext uri="{FF2B5EF4-FFF2-40B4-BE49-F238E27FC236}">
                      <a16:creationId xmlns:a16="http://schemas.microsoft.com/office/drawing/2014/main" id="{0610C432-75BF-13F6-FFC3-795BFF192763}"/>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3" name="Freeform 134">
                  <a:extLst>
                    <a:ext uri="{FF2B5EF4-FFF2-40B4-BE49-F238E27FC236}">
                      <a16:creationId xmlns:a16="http://schemas.microsoft.com/office/drawing/2014/main" id="{EAE40FFB-7B54-D416-45A0-75D93EBE0A44}"/>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28" name="Group 127">
            <a:extLst>
              <a:ext uri="{FF2B5EF4-FFF2-40B4-BE49-F238E27FC236}">
                <a16:creationId xmlns:a16="http://schemas.microsoft.com/office/drawing/2014/main" id="{E81244EA-EB34-EB40-40AD-60D0A329C446}"/>
              </a:ext>
            </a:extLst>
          </p:cNvPr>
          <p:cNvGrpSpPr/>
          <p:nvPr/>
        </p:nvGrpSpPr>
        <p:grpSpPr>
          <a:xfrm>
            <a:off x="2587760" y="3454459"/>
            <a:ext cx="9175870" cy="830997"/>
            <a:chOff x="2697632" y="3357423"/>
            <a:chExt cx="9175870" cy="830997"/>
          </a:xfrm>
        </p:grpSpPr>
        <p:grpSp>
          <p:nvGrpSpPr>
            <p:cNvPr id="129" name="Group 128">
              <a:extLst>
                <a:ext uri="{FF2B5EF4-FFF2-40B4-BE49-F238E27FC236}">
                  <a16:creationId xmlns:a16="http://schemas.microsoft.com/office/drawing/2014/main" id="{941351DD-7F0C-E641-F780-971963E8EEEC}"/>
                </a:ext>
              </a:extLst>
            </p:cNvPr>
            <p:cNvGrpSpPr/>
            <p:nvPr/>
          </p:nvGrpSpPr>
          <p:grpSpPr>
            <a:xfrm>
              <a:off x="2697632" y="3357423"/>
              <a:ext cx="9175870" cy="830997"/>
              <a:chOff x="1750179" y="3484031"/>
              <a:chExt cx="9175870" cy="830997"/>
            </a:xfrm>
          </p:grpSpPr>
          <p:sp>
            <p:nvSpPr>
              <p:cNvPr id="133" name="TextBox 132">
                <a:extLst>
                  <a:ext uri="{FF2B5EF4-FFF2-40B4-BE49-F238E27FC236}">
                    <a16:creationId xmlns:a16="http://schemas.microsoft.com/office/drawing/2014/main" id="{2A8CF692-6292-026F-AD54-F73952732BD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Statements per day</a:t>
                </a:r>
              </a:p>
            </p:txBody>
          </p:sp>
          <p:sp>
            <p:nvSpPr>
              <p:cNvPr id="134" name="TextBox 133">
                <a:extLst>
                  <a:ext uri="{FF2B5EF4-FFF2-40B4-BE49-F238E27FC236}">
                    <a16:creationId xmlns:a16="http://schemas.microsoft.com/office/drawing/2014/main" id="{DD4FA64D-9550-10A6-256B-49A30ACAD619}"/>
                  </a:ext>
                </a:extLst>
              </p:cNvPr>
              <p:cNvSpPr txBox="1"/>
              <p:nvPr/>
            </p:nvSpPr>
            <p:spPr>
              <a:xfrm>
                <a:off x="1750179" y="3484031"/>
                <a:ext cx="5892959" cy="830997"/>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--query_counts.csv[1:6]}}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a:p>
                <a:pPr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--query_counts.csv[1:20]}}</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0" name="Group 129">
              <a:extLst>
                <a:ext uri="{FF2B5EF4-FFF2-40B4-BE49-F238E27FC236}">
                  <a16:creationId xmlns:a16="http://schemas.microsoft.com/office/drawing/2014/main" id="{6C8BE223-316C-38EE-E827-9F6DBD7A03D7}"/>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1" name="Freeform 138">
                <a:extLst>
                  <a:ext uri="{FF2B5EF4-FFF2-40B4-BE49-F238E27FC236}">
                    <a16:creationId xmlns:a16="http://schemas.microsoft.com/office/drawing/2014/main" id="{B1F5B972-F6AA-B887-530C-E74EFD5B4CA2}"/>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2" name="Freeform 139">
                <a:extLst>
                  <a:ext uri="{FF2B5EF4-FFF2-40B4-BE49-F238E27FC236}">
                    <a16:creationId xmlns:a16="http://schemas.microsoft.com/office/drawing/2014/main" id="{B1969866-26F2-64CD-0FF1-E3365A31B492}"/>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35" name="Group 134">
            <a:extLst>
              <a:ext uri="{FF2B5EF4-FFF2-40B4-BE49-F238E27FC236}">
                <a16:creationId xmlns:a16="http://schemas.microsoft.com/office/drawing/2014/main" id="{A8F2CB39-0E51-6DA6-0F45-9263075FBFD8}"/>
              </a:ext>
            </a:extLst>
          </p:cNvPr>
          <p:cNvGrpSpPr/>
          <p:nvPr/>
        </p:nvGrpSpPr>
        <p:grpSpPr>
          <a:xfrm>
            <a:off x="2240201" y="4426824"/>
            <a:ext cx="9870987" cy="461665"/>
            <a:chOff x="2251996" y="4870479"/>
            <a:chExt cx="9870987" cy="461665"/>
          </a:xfrm>
        </p:grpSpPr>
        <p:grpSp>
          <p:nvGrpSpPr>
            <p:cNvPr id="136" name="Group 135">
              <a:extLst>
                <a:ext uri="{FF2B5EF4-FFF2-40B4-BE49-F238E27FC236}">
                  <a16:creationId xmlns:a16="http://schemas.microsoft.com/office/drawing/2014/main" id="{81B7BCAC-D8A5-FA7B-8444-DB47C95423FB}"/>
                </a:ext>
              </a:extLst>
            </p:cNvPr>
            <p:cNvGrpSpPr/>
            <p:nvPr/>
          </p:nvGrpSpPr>
          <p:grpSpPr>
            <a:xfrm>
              <a:off x="2251996" y="4870479"/>
              <a:ext cx="9870987" cy="461665"/>
              <a:chOff x="1304543" y="5553525"/>
              <a:chExt cx="9870987" cy="461665"/>
            </a:xfrm>
          </p:grpSpPr>
          <p:sp>
            <p:nvSpPr>
              <p:cNvPr id="144" name="TextBox 143">
                <a:extLst>
                  <a:ext uri="{FF2B5EF4-FFF2-40B4-BE49-F238E27FC236}">
                    <a16:creationId xmlns:a16="http://schemas.microsoft.com/office/drawing/2014/main" id="{091E3336-6EFC-9D6A-ADB7-5A8CF0A87643}"/>
                  </a:ext>
                </a:extLst>
              </p:cNvPr>
              <p:cNvSpPr txBox="1"/>
              <p:nvPr/>
            </p:nvSpPr>
            <p:spPr>
              <a:xfrm>
                <a:off x="7594265" y="5629755"/>
                <a:ext cx="358126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45" name="TextBox 144">
                <a:extLst>
                  <a:ext uri="{FF2B5EF4-FFF2-40B4-BE49-F238E27FC236}">
                    <a16:creationId xmlns:a16="http://schemas.microsoft.com/office/drawing/2014/main" id="{59905165-2D34-315E-C601-3376814F1968}"/>
                  </a:ext>
                </a:extLst>
              </p:cNvPr>
              <p:cNvSpPr txBox="1"/>
              <p:nvPr/>
            </p:nvSpPr>
            <p:spPr>
              <a:xfrm>
                <a:off x="1304543" y="5553525"/>
                <a:ext cx="6338595"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vhc</a:t>
                </a:r>
                <a:r>
                  <a:rPr lang="en-US" sz="2400" b="1" dirty="0">
                    <a:solidFill>
                      <a:srgbClr val="384951"/>
                    </a:solidFill>
                  </a:rPr>
                  <a:t>--query_counts.csv[1:15]}} </a:t>
                </a:r>
                <a:r>
                  <a:rPr lang="en-US" sz="2400" b="1" dirty="0">
                    <a:solidFill>
                      <a:srgbClr val="384951"/>
                    </a:solidFill>
                    <a:latin typeface="Arial" panose="020B0604020202020204"/>
                  </a:rPr>
                  <a:t>S</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ec</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7" name="Group 136">
              <a:extLst>
                <a:ext uri="{FF2B5EF4-FFF2-40B4-BE49-F238E27FC236}">
                  <a16:creationId xmlns:a16="http://schemas.microsoft.com/office/drawing/2014/main" id="{8DB7A616-BC8B-6289-E315-BCB1E5440912}"/>
                </a:ext>
              </a:extLst>
            </p:cNvPr>
            <p:cNvGrpSpPr/>
            <p:nvPr/>
          </p:nvGrpSpPr>
          <p:grpSpPr>
            <a:xfrm>
              <a:off x="6202208" y="4966878"/>
              <a:ext cx="403860" cy="262800"/>
              <a:chOff x="10587990" y="3291908"/>
              <a:chExt cx="403860" cy="259080"/>
            </a:xfrm>
            <a:solidFill>
              <a:schemeClr val="accent2">
                <a:lumMod val="40000"/>
                <a:lumOff val="60000"/>
              </a:schemeClr>
            </a:solidFill>
          </p:grpSpPr>
          <p:sp>
            <p:nvSpPr>
              <p:cNvPr id="138" name="Freeform 141">
                <a:extLst>
                  <a:ext uri="{FF2B5EF4-FFF2-40B4-BE49-F238E27FC236}">
                    <a16:creationId xmlns:a16="http://schemas.microsoft.com/office/drawing/2014/main" id="{047EB3DA-BA60-CC1C-8651-32C3C6ED5D4A}"/>
                  </a:ext>
                </a:extLst>
              </p:cNvPr>
              <p:cNvSpPr/>
              <p:nvPr/>
            </p:nvSpPr>
            <p:spPr>
              <a:xfrm>
                <a:off x="10587990" y="3291908"/>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142">
                <a:extLst>
                  <a:ext uri="{FF2B5EF4-FFF2-40B4-BE49-F238E27FC236}">
                    <a16:creationId xmlns:a16="http://schemas.microsoft.com/office/drawing/2014/main" id="{F360918F-554A-C468-838E-18A6C04F2A1F}"/>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43">
                <a:extLst>
                  <a:ext uri="{FF2B5EF4-FFF2-40B4-BE49-F238E27FC236}">
                    <a16:creationId xmlns:a16="http://schemas.microsoft.com/office/drawing/2014/main" id="{CCDE2695-B172-FB7C-D108-CD361344B844}"/>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144">
                <a:extLst>
                  <a:ext uri="{FF2B5EF4-FFF2-40B4-BE49-F238E27FC236}">
                    <a16:creationId xmlns:a16="http://schemas.microsoft.com/office/drawing/2014/main" id="{D3D8E0E5-5CAE-AE62-426B-0A6C76B9CE43}"/>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145">
                <a:extLst>
                  <a:ext uri="{FF2B5EF4-FFF2-40B4-BE49-F238E27FC236}">
                    <a16:creationId xmlns:a16="http://schemas.microsoft.com/office/drawing/2014/main" id="{BE1E9315-38BE-45D2-9E76-852A1DC5157A}"/>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6">
                <a:extLst>
                  <a:ext uri="{FF2B5EF4-FFF2-40B4-BE49-F238E27FC236}">
                    <a16:creationId xmlns:a16="http://schemas.microsoft.com/office/drawing/2014/main" id="{C2FF7F8B-8E55-5936-21D6-54E36C32C226}"/>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
        <p:nvSpPr>
          <p:cNvPr id="4" name="TextBox 3">
            <a:extLst>
              <a:ext uri="{FF2B5EF4-FFF2-40B4-BE49-F238E27FC236}">
                <a16:creationId xmlns:a16="http://schemas.microsoft.com/office/drawing/2014/main" id="{C25159CA-0BF2-4DE2-4047-A9AF4E2BDBFB}"/>
              </a:ext>
            </a:extLst>
          </p:cNvPr>
          <p:cNvSpPr txBox="1"/>
          <p:nvPr/>
        </p:nvSpPr>
        <p:spPr>
          <a:xfrm>
            <a:off x="8481378" y="1854052"/>
            <a:ext cx="1504579"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a:t>
            </a:r>
            <a:r>
              <a:rPr lang="en-US" sz="1600" dirty="0">
                <a:solidFill>
                  <a:srgbClr val="6B767D"/>
                </a:solidFill>
                <a:latin typeface="Arial" panose="020B0604020202020204"/>
              </a:rPr>
              <a:t>Queries</a:t>
            </a:r>
            <a:endPar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0C96C973-6C3A-7131-E3C3-4D1E92EA3E29}"/>
              </a:ext>
            </a:extLst>
          </p:cNvPr>
          <p:cNvSpPr txBox="1"/>
          <p:nvPr/>
        </p:nvSpPr>
        <p:spPr>
          <a:xfrm>
            <a:off x="8369858" y="2873592"/>
            <a:ext cx="609527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a:t>
            </a:r>
            <a:r>
              <a:rPr lang="en-US" sz="1600" dirty="0">
                <a:solidFill>
                  <a:srgbClr val="6B767D"/>
                </a:solidFill>
                <a:latin typeface="Arial" panose="020B0604020202020204"/>
              </a:rPr>
              <a:t>Queries</a:t>
            </a: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 per month</a:t>
            </a:r>
          </a:p>
        </p:txBody>
      </p:sp>
      <p:sp>
        <p:nvSpPr>
          <p:cNvPr id="9" name="TextBox 8">
            <a:extLst>
              <a:ext uri="{FF2B5EF4-FFF2-40B4-BE49-F238E27FC236}">
                <a16:creationId xmlns:a16="http://schemas.microsoft.com/office/drawing/2014/main" id="{E461D415-8D7E-1ADC-DF20-D87ED5CA876F}"/>
              </a:ext>
            </a:extLst>
          </p:cNvPr>
          <p:cNvSpPr txBox="1"/>
          <p:nvPr/>
        </p:nvSpPr>
        <p:spPr>
          <a:xfrm>
            <a:off x="8489645" y="3872398"/>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a:t>
            </a:r>
            <a:r>
              <a:rPr lang="en-US" sz="1600" dirty="0">
                <a:solidFill>
                  <a:srgbClr val="6B767D"/>
                </a:solidFill>
                <a:latin typeface="Arial" panose="020B0604020202020204"/>
              </a:rPr>
              <a:t>Queries</a:t>
            </a: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 per day</a:t>
            </a:r>
          </a:p>
        </p:txBody>
      </p:sp>
    </p:spTree>
    <p:extLst>
      <p:ext uri="{BB962C8B-B14F-4D97-AF65-F5344CB8AC3E}">
        <p14:creationId xmlns:p14="http://schemas.microsoft.com/office/powerpoint/2010/main" val="3456837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4F302-C812-63B7-168E-A756303E49F3}"/>
              </a:ext>
            </a:extLst>
          </p:cNvPr>
          <p:cNvSpPr txBox="1">
            <a:spLocks/>
          </p:cNvSpPr>
          <p:nvPr/>
        </p:nvSpPr>
        <p:spPr>
          <a:xfrm>
            <a:off x="503956" y="396987"/>
            <a:ext cx="10515600" cy="715294"/>
          </a:xfrm>
          <a:prstGeom prst="rect">
            <a:avLst/>
          </a:prstGeom>
        </p:spPr>
        <p:txBody>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dirty="0"/>
              <a:t>Key System Metrics</a:t>
            </a:r>
          </a:p>
        </p:txBody>
      </p:sp>
      <p:grpSp>
        <p:nvGrpSpPr>
          <p:cNvPr id="3" name="Group 2">
            <a:extLst>
              <a:ext uri="{FF2B5EF4-FFF2-40B4-BE49-F238E27FC236}">
                <a16:creationId xmlns:a16="http://schemas.microsoft.com/office/drawing/2014/main" id="{460E60B5-A24B-97EB-0301-A9CAFAA16465}"/>
              </a:ext>
            </a:extLst>
          </p:cNvPr>
          <p:cNvGrpSpPr/>
          <p:nvPr/>
        </p:nvGrpSpPr>
        <p:grpSpPr>
          <a:xfrm>
            <a:off x="651964" y="1273396"/>
            <a:ext cx="1137408" cy="276999"/>
            <a:chOff x="572497" y="1598401"/>
            <a:chExt cx="1137408" cy="276999"/>
          </a:xfrm>
        </p:grpSpPr>
        <p:sp>
          <p:nvSpPr>
            <p:cNvPr id="4" name="TextBox 3">
              <a:extLst>
                <a:ext uri="{FF2B5EF4-FFF2-40B4-BE49-F238E27FC236}">
                  <a16:creationId xmlns:a16="http://schemas.microsoft.com/office/drawing/2014/main" id="{602A1907-D3AA-8C3D-9C8D-ECB9096945B8}"/>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5" name="Group 4">
              <a:extLst>
                <a:ext uri="{FF2B5EF4-FFF2-40B4-BE49-F238E27FC236}">
                  <a16:creationId xmlns:a16="http://schemas.microsoft.com/office/drawing/2014/main" id="{AABFFFE9-BB0C-22F8-6964-3270F043C041}"/>
                </a:ext>
              </a:extLst>
            </p:cNvPr>
            <p:cNvGrpSpPr/>
            <p:nvPr/>
          </p:nvGrpSpPr>
          <p:grpSpPr>
            <a:xfrm>
              <a:off x="572497" y="1598401"/>
              <a:ext cx="238401" cy="276999"/>
              <a:chOff x="7828026" y="2599182"/>
              <a:chExt cx="320040" cy="371856"/>
            </a:xfrm>
            <a:solidFill>
              <a:schemeClr val="accent3"/>
            </a:solidFill>
          </p:grpSpPr>
          <p:sp>
            <p:nvSpPr>
              <p:cNvPr id="6" name="Freeform 14">
                <a:extLst>
                  <a:ext uri="{FF2B5EF4-FFF2-40B4-BE49-F238E27FC236}">
                    <a16:creationId xmlns:a16="http://schemas.microsoft.com/office/drawing/2014/main" id="{D9383038-31EF-14CD-0E6A-A9262A6D2A6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7" name="Freeform 15">
                <a:extLst>
                  <a:ext uri="{FF2B5EF4-FFF2-40B4-BE49-F238E27FC236}">
                    <a16:creationId xmlns:a16="http://schemas.microsoft.com/office/drawing/2014/main" id="{69C47D5D-BD93-D50B-E143-3E4A32EA76F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 name="Freeform 16">
                <a:extLst>
                  <a:ext uri="{FF2B5EF4-FFF2-40B4-BE49-F238E27FC236}">
                    <a16:creationId xmlns:a16="http://schemas.microsoft.com/office/drawing/2014/main" id="{0B51D1EF-36BA-C806-7BA2-3130E19EF2CC}"/>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9" name="Group 8">
            <a:extLst>
              <a:ext uri="{FF2B5EF4-FFF2-40B4-BE49-F238E27FC236}">
                <a16:creationId xmlns:a16="http://schemas.microsoft.com/office/drawing/2014/main" id="{AEB58477-0F7B-0FF8-75D0-6B9DD842768D}"/>
              </a:ext>
            </a:extLst>
          </p:cNvPr>
          <p:cNvGrpSpPr/>
          <p:nvPr/>
        </p:nvGrpSpPr>
        <p:grpSpPr>
          <a:xfrm>
            <a:off x="651964" y="2163258"/>
            <a:ext cx="1378179" cy="276999"/>
            <a:chOff x="572497" y="2666584"/>
            <a:chExt cx="1378179" cy="276999"/>
          </a:xfrm>
        </p:grpSpPr>
        <p:sp>
          <p:nvSpPr>
            <p:cNvPr id="10" name="TextBox 9">
              <a:extLst>
                <a:ext uri="{FF2B5EF4-FFF2-40B4-BE49-F238E27FC236}">
                  <a16:creationId xmlns:a16="http://schemas.microsoft.com/office/drawing/2014/main" id="{AC2110F5-1CA3-030F-9A2E-674753CAEEC6}"/>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1" name="Group 10">
              <a:extLst>
                <a:ext uri="{FF2B5EF4-FFF2-40B4-BE49-F238E27FC236}">
                  <a16:creationId xmlns:a16="http://schemas.microsoft.com/office/drawing/2014/main" id="{30DB1E1A-F1C1-5C0F-D97A-D9E08971BC04}"/>
                </a:ext>
              </a:extLst>
            </p:cNvPr>
            <p:cNvGrpSpPr/>
            <p:nvPr/>
          </p:nvGrpSpPr>
          <p:grpSpPr>
            <a:xfrm>
              <a:off x="572497" y="2685883"/>
              <a:ext cx="261106" cy="238401"/>
              <a:chOff x="6604254" y="3513582"/>
              <a:chExt cx="350520" cy="320040"/>
            </a:xfrm>
            <a:solidFill>
              <a:schemeClr val="accent3"/>
            </a:solidFill>
          </p:grpSpPr>
          <p:sp>
            <p:nvSpPr>
              <p:cNvPr id="12" name="Freeform 18">
                <a:extLst>
                  <a:ext uri="{FF2B5EF4-FFF2-40B4-BE49-F238E27FC236}">
                    <a16:creationId xmlns:a16="http://schemas.microsoft.com/office/drawing/2014/main" id="{4D5EB8DF-15D0-1768-EA15-3D8F8492B0C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 name="Freeform 19">
                <a:extLst>
                  <a:ext uri="{FF2B5EF4-FFF2-40B4-BE49-F238E27FC236}">
                    <a16:creationId xmlns:a16="http://schemas.microsoft.com/office/drawing/2014/main" id="{AEBF5E35-2F0C-6E88-134F-231B909C6FB6}"/>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 name="Freeform 20">
                <a:extLst>
                  <a:ext uri="{FF2B5EF4-FFF2-40B4-BE49-F238E27FC236}">
                    <a16:creationId xmlns:a16="http://schemas.microsoft.com/office/drawing/2014/main" id="{E9E013DC-6A94-F806-1503-060F1790DAA5}"/>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5" name="Freeform 21">
                <a:extLst>
                  <a:ext uri="{FF2B5EF4-FFF2-40B4-BE49-F238E27FC236}">
                    <a16:creationId xmlns:a16="http://schemas.microsoft.com/office/drawing/2014/main" id="{FE2CF845-F0F7-3EFF-7E1F-70D9323B84A2}"/>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22">
                <a:extLst>
                  <a:ext uri="{FF2B5EF4-FFF2-40B4-BE49-F238E27FC236}">
                    <a16:creationId xmlns:a16="http://schemas.microsoft.com/office/drawing/2014/main" id="{7619CB74-669B-66A6-BED5-0B55F8EC6D8B}"/>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23">
                <a:extLst>
                  <a:ext uri="{FF2B5EF4-FFF2-40B4-BE49-F238E27FC236}">
                    <a16:creationId xmlns:a16="http://schemas.microsoft.com/office/drawing/2014/main" id="{CAB5D87A-DD60-DEFE-305B-8A504361C24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 name="Freeform 24">
                <a:extLst>
                  <a:ext uri="{FF2B5EF4-FFF2-40B4-BE49-F238E27FC236}">
                    <a16:creationId xmlns:a16="http://schemas.microsoft.com/office/drawing/2014/main" id="{830C1F48-D0B7-57E7-FE0E-05EA3E118AE3}"/>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 name="Freeform 25">
                <a:extLst>
                  <a:ext uri="{FF2B5EF4-FFF2-40B4-BE49-F238E27FC236}">
                    <a16:creationId xmlns:a16="http://schemas.microsoft.com/office/drawing/2014/main" id="{8D2D94B2-4764-475A-D2AB-F76660CA1B6B}"/>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26">
                <a:extLst>
                  <a:ext uri="{FF2B5EF4-FFF2-40B4-BE49-F238E27FC236}">
                    <a16:creationId xmlns:a16="http://schemas.microsoft.com/office/drawing/2014/main" id="{75DEA830-0131-F224-3614-1466FDA70CFB}"/>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7">
                <a:extLst>
                  <a:ext uri="{FF2B5EF4-FFF2-40B4-BE49-F238E27FC236}">
                    <a16:creationId xmlns:a16="http://schemas.microsoft.com/office/drawing/2014/main" id="{2AAD315E-1137-591D-B330-95011E44D0A9}"/>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8">
                <a:extLst>
                  <a:ext uri="{FF2B5EF4-FFF2-40B4-BE49-F238E27FC236}">
                    <a16:creationId xmlns:a16="http://schemas.microsoft.com/office/drawing/2014/main" id="{14F71D64-A334-EBBB-BC26-341CF54256B8}"/>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9">
                <a:extLst>
                  <a:ext uri="{FF2B5EF4-FFF2-40B4-BE49-F238E27FC236}">
                    <a16:creationId xmlns:a16="http://schemas.microsoft.com/office/drawing/2014/main" id="{EABDA008-36DF-5102-09B2-34771E0893B3}"/>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30">
                <a:extLst>
                  <a:ext uri="{FF2B5EF4-FFF2-40B4-BE49-F238E27FC236}">
                    <a16:creationId xmlns:a16="http://schemas.microsoft.com/office/drawing/2014/main" id="{7661EDB6-66BE-8C4C-AEB4-28A756C8FB15}"/>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5" name="Group 24">
            <a:extLst>
              <a:ext uri="{FF2B5EF4-FFF2-40B4-BE49-F238E27FC236}">
                <a16:creationId xmlns:a16="http://schemas.microsoft.com/office/drawing/2014/main" id="{574C85A9-40B6-9030-B13A-1859FC16D4C5}"/>
              </a:ext>
            </a:extLst>
          </p:cNvPr>
          <p:cNvGrpSpPr/>
          <p:nvPr/>
        </p:nvGrpSpPr>
        <p:grpSpPr>
          <a:xfrm>
            <a:off x="646675" y="4040687"/>
            <a:ext cx="1344516" cy="283810"/>
            <a:chOff x="572497" y="3887248"/>
            <a:chExt cx="1344516" cy="283810"/>
          </a:xfrm>
        </p:grpSpPr>
        <p:sp>
          <p:nvSpPr>
            <p:cNvPr id="26" name="TextBox 25">
              <a:extLst>
                <a:ext uri="{FF2B5EF4-FFF2-40B4-BE49-F238E27FC236}">
                  <a16:creationId xmlns:a16="http://schemas.microsoft.com/office/drawing/2014/main" id="{C9036BE8-CC89-3186-61FF-243952AFFBAD}"/>
                </a:ext>
              </a:extLst>
            </p:cNvPr>
            <p:cNvSpPr txBox="1"/>
            <p:nvPr/>
          </p:nvSpPr>
          <p:spPr>
            <a:xfrm>
              <a:off x="887244" y="3890654"/>
              <a:ext cx="102976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QUERIES</a:t>
              </a:r>
            </a:p>
          </p:txBody>
        </p:sp>
        <p:grpSp>
          <p:nvGrpSpPr>
            <p:cNvPr id="27" name="Group 26">
              <a:extLst>
                <a:ext uri="{FF2B5EF4-FFF2-40B4-BE49-F238E27FC236}">
                  <a16:creationId xmlns:a16="http://schemas.microsoft.com/office/drawing/2014/main" id="{B8E66306-0742-F8A2-7853-6A6219301FB3}"/>
                </a:ext>
              </a:extLst>
            </p:cNvPr>
            <p:cNvGrpSpPr/>
            <p:nvPr/>
          </p:nvGrpSpPr>
          <p:grpSpPr>
            <a:xfrm>
              <a:off x="572497" y="3887248"/>
              <a:ext cx="283810" cy="283810"/>
              <a:chOff x="9402318" y="3483102"/>
              <a:chExt cx="381000" cy="381000"/>
            </a:xfrm>
            <a:solidFill>
              <a:schemeClr val="accent3"/>
            </a:solidFill>
          </p:grpSpPr>
          <p:sp>
            <p:nvSpPr>
              <p:cNvPr id="28" name="Freeform 32">
                <a:extLst>
                  <a:ext uri="{FF2B5EF4-FFF2-40B4-BE49-F238E27FC236}">
                    <a16:creationId xmlns:a16="http://schemas.microsoft.com/office/drawing/2014/main" id="{5481EA90-1BCA-F064-E09E-99D5958F105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33">
                <a:extLst>
                  <a:ext uri="{FF2B5EF4-FFF2-40B4-BE49-F238E27FC236}">
                    <a16:creationId xmlns:a16="http://schemas.microsoft.com/office/drawing/2014/main" id="{0FD7E44D-67B6-B8A1-7DB2-A30381E5003B}"/>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0" name="Group 29">
            <a:extLst>
              <a:ext uri="{FF2B5EF4-FFF2-40B4-BE49-F238E27FC236}">
                <a16:creationId xmlns:a16="http://schemas.microsoft.com/office/drawing/2014/main" id="{3C7AEF7B-FB8B-9C94-4AA5-4E8036F320CD}"/>
              </a:ext>
            </a:extLst>
          </p:cNvPr>
          <p:cNvGrpSpPr/>
          <p:nvPr/>
        </p:nvGrpSpPr>
        <p:grpSpPr>
          <a:xfrm>
            <a:off x="646675" y="5663445"/>
            <a:ext cx="1949489" cy="276999"/>
            <a:chOff x="572497" y="4898034"/>
            <a:chExt cx="1949489" cy="276999"/>
          </a:xfrm>
        </p:grpSpPr>
        <p:sp>
          <p:nvSpPr>
            <p:cNvPr id="31" name="TextBox 30">
              <a:extLst>
                <a:ext uri="{FF2B5EF4-FFF2-40B4-BE49-F238E27FC236}">
                  <a16:creationId xmlns:a16="http://schemas.microsoft.com/office/drawing/2014/main" id="{2E01980E-20E2-1A9B-64A3-7617EEF95E03}"/>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2" name="Freeform 34">
              <a:extLst>
                <a:ext uri="{FF2B5EF4-FFF2-40B4-BE49-F238E27FC236}">
                  <a16:creationId xmlns:a16="http://schemas.microsoft.com/office/drawing/2014/main" id="{7708527A-8F61-046C-E524-7F94D8D5FA0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33" name="Group 32">
            <a:extLst>
              <a:ext uri="{FF2B5EF4-FFF2-40B4-BE49-F238E27FC236}">
                <a16:creationId xmlns:a16="http://schemas.microsoft.com/office/drawing/2014/main" id="{FE52AA52-9E77-C608-FA65-692860630FBB}"/>
              </a:ext>
            </a:extLst>
          </p:cNvPr>
          <p:cNvGrpSpPr/>
          <p:nvPr/>
        </p:nvGrpSpPr>
        <p:grpSpPr>
          <a:xfrm>
            <a:off x="651964" y="4799000"/>
            <a:ext cx="1645368" cy="276999"/>
            <a:chOff x="572497" y="5771780"/>
            <a:chExt cx="1645368" cy="276999"/>
          </a:xfrm>
        </p:grpSpPr>
        <p:sp>
          <p:nvSpPr>
            <p:cNvPr id="34" name="TextBox 33">
              <a:extLst>
                <a:ext uri="{FF2B5EF4-FFF2-40B4-BE49-F238E27FC236}">
                  <a16:creationId xmlns:a16="http://schemas.microsoft.com/office/drawing/2014/main" id="{A04CA3DD-FD3A-9F47-D31F-845147DDEE59}"/>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5" name="Freeform 35">
              <a:extLst>
                <a:ext uri="{FF2B5EF4-FFF2-40B4-BE49-F238E27FC236}">
                  <a16:creationId xmlns:a16="http://schemas.microsoft.com/office/drawing/2014/main" id="{DD1B5725-5505-B4EF-9113-66884EE0F1D6}"/>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36" name="Content Placeholder 4">
            <a:extLst>
              <a:ext uri="{FF2B5EF4-FFF2-40B4-BE49-F238E27FC236}">
                <a16:creationId xmlns:a16="http://schemas.microsoft.com/office/drawing/2014/main" id="{C3C501D5-856E-BBA0-5E3E-ECD15B496F96}"/>
              </a:ext>
            </a:extLst>
          </p:cNvPr>
          <p:cNvGraphicFramePr>
            <a:graphicFrameLocks/>
          </p:cNvGraphicFramePr>
          <p:nvPr>
            <p:extLst>
              <p:ext uri="{D42A27DB-BD31-4B8C-83A1-F6EECF244321}">
                <p14:modId xmlns:p14="http://schemas.microsoft.com/office/powerpoint/2010/main" val="3484220102"/>
              </p:ext>
            </p:extLst>
          </p:nvPr>
        </p:nvGraphicFramePr>
        <p:xfrm>
          <a:off x="2521986" y="1112281"/>
          <a:ext cx="9264337" cy="6753186"/>
        </p:xfrm>
        <a:graphic>
          <a:graphicData uri="http://schemas.openxmlformats.org/drawingml/2006/table">
            <a:tbl>
              <a:tblPr>
                <a:tableStyleId>{9DCAF9ED-07DC-4A11-8D7F-57B35C25682E}</a:tableStyleId>
              </a:tblPr>
              <a:tblGrid>
                <a:gridCol w="2772097">
                  <a:extLst>
                    <a:ext uri="{9D8B030D-6E8A-4147-A177-3AD203B41FA5}">
                      <a16:colId xmlns:a16="http://schemas.microsoft.com/office/drawing/2014/main" val="2659564971"/>
                    </a:ext>
                  </a:extLst>
                </a:gridCol>
                <a:gridCol w="2514600">
                  <a:extLst>
                    <a:ext uri="{9D8B030D-6E8A-4147-A177-3AD203B41FA5}">
                      <a16:colId xmlns:a16="http://schemas.microsoft.com/office/drawing/2014/main" val="1023460423"/>
                    </a:ext>
                  </a:extLst>
                </a:gridCol>
                <a:gridCol w="3977640">
                  <a:extLst>
                    <a:ext uri="{9D8B030D-6E8A-4147-A177-3AD203B41FA5}">
                      <a16:colId xmlns:a16="http://schemas.microsoft.com/office/drawing/2014/main" val="1354179944"/>
                    </a:ext>
                  </a:extLst>
                </a:gridCol>
              </a:tblGrid>
              <a:tr h="292608">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rowSpan="2">
                  <a:txBody>
                    <a:bodyPr/>
                    <a:lstStyle/>
                    <a:p>
                      <a:pPr algn="l" fontAlgn="ctr">
                        <a:spcAft>
                          <a:spcPts val="300"/>
                        </a:spcAft>
                        <a:defRPr sz="1200">
                          <a:solidFill>
                            <a:schemeClr val="tx1"/>
                          </a:solidFill>
                        </a:defRPr>
                      </a:pPr>
                      <a:r>
                        <a:rPr lang="en-GB" sz="900" b="1" kern="1200" dirty="0">
                          <a:solidFill>
                            <a:schemeClr val="tx1"/>
                          </a:solidFill>
                          <a:latin typeface="+mn-lt"/>
                          <a:ea typeface="+mn-ea"/>
                          <a:cs typeface="+mn-cs"/>
                        </a:rPr>
                        <a:t>Total Users </a:t>
                      </a:r>
                      <a:r>
                        <a:rPr lang="en-GB" sz="900" b="0" kern="1200" dirty="0">
                          <a:solidFill>
                            <a:schemeClr val="tx1"/>
                          </a:solidFill>
                          <a:latin typeface="+mn-lt"/>
                          <a:ea typeface="+mn-ea"/>
                          <a:cs typeface="+mn-cs"/>
                        </a:rPr>
                        <a:t>refers to the all the users who have access to the system.</a:t>
                      </a:r>
                    </a:p>
                    <a:p>
                      <a:pPr algn="l" fontAlgn="ctr">
                        <a:defRPr sz="1200">
                          <a:solidFill>
                            <a:schemeClr val="tx1"/>
                          </a:solidFill>
                        </a:defRPr>
                      </a:pPr>
                      <a:r>
                        <a:rPr lang="en-GB" sz="900" b="1" kern="1200" dirty="0">
                          <a:solidFill>
                            <a:schemeClr val="tx1"/>
                          </a:solidFill>
                          <a:latin typeface="+mn-lt"/>
                          <a:ea typeface="+mn-ea"/>
                          <a:cs typeface="+mn-cs"/>
                        </a:rPr>
                        <a:t>Active Users</a:t>
                      </a:r>
                      <a:r>
                        <a:rPr lang="en-GB" sz="900" b="0" kern="1200" dirty="0">
                          <a:solidFill>
                            <a:schemeClr val="tx1"/>
                          </a:solidFill>
                          <a:latin typeface="+mn-lt"/>
                          <a:ea typeface="+mn-ea"/>
                          <a:cs typeface="+mn-cs"/>
                        </a:rPr>
                        <a:t> represent users who are currently engaging with system within the specified timeframe.</a:t>
                      </a:r>
                      <a:endParaRPr sz="900" b="0" kern="1200" dirty="0">
                        <a:solidFill>
                          <a:schemeClr val="tx1"/>
                        </a:solidFill>
                        <a:latin typeface="+mn-lt"/>
                        <a:ea typeface="+mn-ea"/>
                        <a:cs typeface="+mn-cs"/>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292608">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endParaRPr lang="en-US" sz="1200" b="1" dirty="0">
                        <a:solidFill>
                          <a:schemeClr val="tx2"/>
                        </a:solidFill>
                        <a:latin typeface="+mn-lt"/>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292608">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marR="0" lvl="0" indent="0" algn="l" defTabSz="914400" rtl="0" eaLnBrk="1" fontAlgn="b" latinLnBrk="0" hangingPunct="1">
                        <a:lnSpc>
                          <a:spcPct val="100000"/>
                        </a:lnSpc>
                        <a:spcBef>
                          <a:spcPts val="0"/>
                        </a:spcBef>
                        <a:spcAft>
                          <a:spcPts val="600"/>
                        </a:spcAft>
                        <a:buClrTx/>
                        <a:buSzTx/>
                        <a:buFontTx/>
                        <a:buNone/>
                        <a:tabLst/>
                        <a:defRPr sz="1200">
                          <a:solidFill>
                            <a:schemeClr val="tx1"/>
                          </a:solidFill>
                        </a:defRPr>
                      </a:pPr>
                      <a:r>
                        <a:rPr lang="en-US" sz="1100" b="1" kern="1200" dirty="0">
                          <a:solidFill>
                            <a:schemeClr val="tx1"/>
                          </a:solidFill>
                          <a:latin typeface="+mn-lt"/>
                          <a:ea typeface="+mn-ea"/>
                          <a:cs typeface="+mn-cs"/>
                        </a:rPr>
                        <a:t>Program </a:t>
                      </a:r>
                      <a:r>
                        <a:rPr lang="en-US" sz="1100" b="0" kern="1200" dirty="0">
                          <a:solidFill>
                            <a:schemeClr val="tx1"/>
                          </a:solidFill>
                          <a:latin typeface="+mn-lt"/>
                          <a:ea typeface="+mn-ea"/>
                          <a:cs typeface="+mn-cs"/>
                        </a:rPr>
                        <a:t>is the count of Stored Procedures, Macros, Triggers, User-Defined Data Type, etc.</a:t>
                      </a:r>
                      <a:endParaRPr lang="en-US" sz="1100" b="1" kern="1200" dirty="0">
                        <a:solidFill>
                          <a:schemeClr val="tx1"/>
                        </a:solidFill>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100" b="1" kern="1200" dirty="0">
                          <a:solidFill>
                            <a:schemeClr val="tx1"/>
                          </a:solidFill>
                          <a:latin typeface="+mn-lt"/>
                          <a:ea typeface="+mn-ea"/>
                          <a:cs typeface="+mn-cs"/>
                        </a:rPr>
                        <a:t>Other</a:t>
                      </a:r>
                      <a:r>
                        <a:rPr lang="en-US" sz="1100" kern="1200" dirty="0">
                          <a:solidFill>
                            <a:schemeClr val="tx1"/>
                          </a:solidFill>
                          <a:latin typeface="+mn-lt"/>
                          <a:ea typeface="+mn-ea"/>
                          <a:cs typeface="+mn-cs"/>
                        </a:rPr>
                        <a:t> is the count of different types of functions, indexes, journals, schema objects, etc.</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292608">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292608">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292608">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kern="1200" dirty="0">
                        <a:solidFill>
                          <a:schemeClr val="tx1"/>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292608">
                <a:tc>
                  <a:txBody>
                    <a:bodyPr/>
                    <a:lstStyle/>
                    <a:p>
                      <a:pPr algn="l" fontAlgn="b"/>
                      <a:r>
                        <a:rPr lang="en-US" sz="1200" u="none" strike="noStrike" dirty="0">
                          <a:solidFill>
                            <a:schemeClr val="tx1"/>
                          </a:solidFill>
                          <a:effectLst/>
                          <a:latin typeface="+mn-lt"/>
                        </a:rPr>
                        <a:t>Avg Statements per Second</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rowSpan="3">
                  <a:txBody>
                    <a:bodyPr/>
                    <a:lstStyle/>
                    <a:p>
                      <a:r>
                        <a:rPr lang="en-GB" sz="1100" b="1" dirty="0"/>
                        <a:t>Statement Count </a:t>
                      </a:r>
                      <a:r>
                        <a:rPr lang="en-GB" sz="1100" dirty="0"/>
                        <a:t>refers to the number of individual SQL statements within a single query or transaction. A query or transaction can contain multiple SQL statements, such as Begin Transaction, SELECT, INSERT, End Transaction etc.</a:t>
                      </a:r>
                      <a:endParaRPr lang="en-US" sz="1100" dirty="0"/>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292608">
                <a:tc>
                  <a:txBody>
                    <a:bodyPr/>
                    <a:lstStyle/>
                    <a:p>
                      <a:pPr algn="l" fontAlgn="b"/>
                      <a:r>
                        <a:rPr lang="en-US" sz="1200" u="none" strike="noStrike" dirty="0">
                          <a:solidFill>
                            <a:schemeClr val="tx1"/>
                          </a:solidFill>
                          <a:effectLst/>
                          <a:latin typeface="+mn-lt"/>
                        </a:rPr>
                        <a:t>Avg Statements</a:t>
                      </a:r>
                      <a:r>
                        <a:rPr lang="en-US" sz="1200" b="0" i="0" u="none" strike="noStrike" dirty="0">
                          <a:solidFill>
                            <a:schemeClr val="tx1"/>
                          </a:solidFill>
                          <a:effectLst/>
                          <a:latin typeface="+mn-lt"/>
                        </a:rPr>
                        <a:t> per Day</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292608">
                <a:tc>
                  <a:txBody>
                    <a:bodyPr/>
                    <a:lstStyle/>
                    <a:p>
                      <a:pPr algn="l" fontAlgn="b"/>
                      <a:r>
                        <a:rPr lang="en-US" sz="1200" u="none" strike="noStrike" dirty="0">
                          <a:solidFill>
                            <a:schemeClr val="tx1"/>
                          </a:solidFill>
                          <a:effectLst/>
                          <a:latin typeface="+mn-lt"/>
                        </a:rPr>
                        <a:t>Statements per Year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Avg Queries per Second</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--query_counts.csv[1:18]}}</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r>
                        <a:rPr lang="en-GB" sz="1100" b="1" dirty="0"/>
                        <a:t>Query Count</a:t>
                      </a:r>
                      <a:r>
                        <a:rPr lang="en-GB" sz="1100" dirty="0"/>
                        <a:t> refers to the number of queries executed. Each time a query is sent for execution, it is counted as one query. A query can be single or multi-statement.</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348643"/>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Avg Queries per Day</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a:t>
                      </a:r>
                      <a:r>
                        <a:rPr lang="en-US" sz="1200" b="1">
                          <a:solidFill>
                            <a:schemeClr val="tx2"/>
                          </a:solidFill>
                          <a:latin typeface="+mn-lt"/>
                        </a:rPr>
                        <a:t>[1:19]}}</a:t>
                      </a: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610638"/>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--query_counts.csv[1:23]}}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0856817"/>
                  </a:ext>
                </a:extLst>
              </a:tr>
              <a:tr h="292608">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rowSpan="2">
                  <a:txBody>
                    <a:bodyPr/>
                    <a:lstStyle/>
                    <a:p>
                      <a:pPr algn="l" fontAlgn="b">
                        <a:spcAft>
                          <a:spcPts val="300"/>
                        </a:spcAft>
                      </a:pPr>
                      <a:r>
                        <a:rPr lang="en-GB" sz="900" b="1" kern="1200" dirty="0">
                          <a:solidFill>
                            <a:schemeClr val="tx1"/>
                          </a:solidFill>
                          <a:latin typeface="+mn-lt"/>
                          <a:ea typeface="+mn-ea"/>
                          <a:cs typeface="+mn-cs"/>
                        </a:rPr>
                        <a:t>Maximum Space Available </a:t>
                      </a:r>
                      <a:r>
                        <a:rPr lang="en-GB" sz="900" kern="1200" dirty="0">
                          <a:solidFill>
                            <a:schemeClr val="tx1"/>
                          </a:solidFill>
                          <a:latin typeface="+mn-lt"/>
                          <a:ea typeface="+mn-ea"/>
                          <a:cs typeface="+mn-cs"/>
                        </a:rPr>
                        <a:t>refers to the total amount of storage capacity allocated or provisioned.</a:t>
                      </a:r>
                    </a:p>
                    <a:p>
                      <a:pPr algn="l" fontAlgn="b"/>
                      <a:r>
                        <a:rPr lang="en-GB" sz="900" b="1" kern="1200" dirty="0">
                          <a:solidFill>
                            <a:schemeClr val="tx1"/>
                          </a:solidFill>
                          <a:latin typeface="+mn-lt"/>
                          <a:ea typeface="+mn-ea"/>
                          <a:cs typeface="+mn-cs"/>
                        </a:rPr>
                        <a:t>Current Space Used refers</a:t>
                      </a:r>
                      <a:r>
                        <a:rPr lang="en-GB" sz="900" kern="1200" dirty="0">
                          <a:solidFill>
                            <a:schemeClr val="tx1"/>
                          </a:solidFill>
                          <a:latin typeface="+mn-lt"/>
                          <a:ea typeface="+mn-ea"/>
                          <a:cs typeface="+mn-cs"/>
                        </a:rPr>
                        <a:t> to the amount of disk space currently consumed.</a:t>
                      </a:r>
                      <a:endParaRPr lang="en-US" sz="900" kern="1200" dirty="0">
                        <a:solidFill>
                          <a:schemeClr val="tx1"/>
                        </a:solidFill>
                        <a:latin typeface="+mn-lt"/>
                        <a:ea typeface="+mn-ea"/>
                        <a:cs typeface="+mn-cs"/>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extLst>
                  <a:ext uri="{0D108BD9-81ED-4DB2-BD59-A6C34878D82A}">
                    <a16:rowId xmlns:a16="http://schemas.microsoft.com/office/drawing/2014/main" val="4096089648"/>
                  </a:ext>
                </a:extLst>
              </a:tr>
              <a:tr h="292608">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vMerge="1">
                  <a:txBody>
                    <a:bodyPr/>
                    <a:lstStyle/>
                    <a:p>
                      <a:pPr algn="l" fontAlgn="b"/>
                      <a:endParaRPr lang="en-US" sz="800" kern="1200" dirty="0">
                        <a:solidFill>
                          <a:schemeClr val="tx1"/>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extLst>
                  <a:ext uri="{0D108BD9-81ED-4DB2-BD59-A6C34878D82A}">
                    <a16:rowId xmlns:a16="http://schemas.microsoft.com/office/drawing/2014/main" val="1274860705"/>
                  </a:ext>
                </a:extLst>
              </a:tr>
              <a:tr h="292608">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dirty="0"/>
                        <a:t>Concurrency</a:t>
                      </a:r>
                      <a:r>
                        <a:rPr lang="en-US" sz="1100" dirty="0"/>
                        <a:t> is defined as “Queries in Flight” at any given point-in-time.</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102619"/>
                  </a:ext>
                </a:extLst>
              </a:tr>
              <a:tr h="292608">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0312474"/>
                  </a:ext>
                </a:extLst>
              </a:tr>
              <a:tr h="292608">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6756993"/>
                  </a:ext>
                </a:extLst>
              </a:tr>
              <a:tr h="292608">
                <a:tc>
                  <a:txBody>
                    <a:bodyPr/>
                    <a:lstStyle/>
                    <a:p>
                      <a:pPr algn="l" fontAlgn="b"/>
                      <a:r>
                        <a:rPr lang="en-US" sz="1200" u="none" strike="noStrike" dirty="0">
                          <a:solidFill>
                            <a:schemeClr val="tx1"/>
                          </a:solidFill>
                          <a:effectLst/>
                          <a:latin typeface="+mn-lt"/>
                        </a:rPr>
                        <a:t>Average Runtime Seconds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--query_counts.csv[1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1528653"/>
                  </a:ext>
                </a:extLst>
              </a:tr>
            </a:tbl>
          </a:graphicData>
        </a:graphic>
      </p:graphicFrame>
      <p:grpSp>
        <p:nvGrpSpPr>
          <p:cNvPr id="37" name="Group 36">
            <a:extLst>
              <a:ext uri="{FF2B5EF4-FFF2-40B4-BE49-F238E27FC236}">
                <a16:creationId xmlns:a16="http://schemas.microsoft.com/office/drawing/2014/main" id="{DC1CF3F3-B448-D36D-6D96-867A93F7F635}"/>
              </a:ext>
            </a:extLst>
          </p:cNvPr>
          <p:cNvGrpSpPr/>
          <p:nvPr/>
        </p:nvGrpSpPr>
        <p:grpSpPr>
          <a:xfrm>
            <a:off x="651964" y="3133116"/>
            <a:ext cx="1738150" cy="283810"/>
            <a:chOff x="572497" y="3887248"/>
            <a:chExt cx="1738150" cy="283810"/>
          </a:xfrm>
        </p:grpSpPr>
        <p:sp>
          <p:nvSpPr>
            <p:cNvPr id="38" name="TextBox 37">
              <a:extLst>
                <a:ext uri="{FF2B5EF4-FFF2-40B4-BE49-F238E27FC236}">
                  <a16:creationId xmlns:a16="http://schemas.microsoft.com/office/drawing/2014/main" id="{77745361-B4F8-0C6B-4790-79600481E1E2}"/>
                </a:ext>
              </a:extLst>
            </p:cNvPr>
            <p:cNvSpPr txBox="1"/>
            <p:nvPr/>
          </p:nvSpPr>
          <p:spPr>
            <a:xfrm>
              <a:off x="887244" y="3890654"/>
              <a:ext cx="142340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STATEMENTS</a:t>
              </a:r>
            </a:p>
          </p:txBody>
        </p:sp>
        <p:grpSp>
          <p:nvGrpSpPr>
            <p:cNvPr id="39" name="Group 38">
              <a:extLst>
                <a:ext uri="{FF2B5EF4-FFF2-40B4-BE49-F238E27FC236}">
                  <a16:creationId xmlns:a16="http://schemas.microsoft.com/office/drawing/2014/main" id="{DDFAAF7C-6F30-2E3E-E1CF-8A4F66F5DC8A}"/>
                </a:ext>
              </a:extLst>
            </p:cNvPr>
            <p:cNvGrpSpPr/>
            <p:nvPr/>
          </p:nvGrpSpPr>
          <p:grpSpPr>
            <a:xfrm>
              <a:off x="572497" y="3887248"/>
              <a:ext cx="283810" cy="283810"/>
              <a:chOff x="9402318" y="3483102"/>
              <a:chExt cx="381000" cy="381000"/>
            </a:xfrm>
            <a:solidFill>
              <a:schemeClr val="accent3"/>
            </a:solidFill>
          </p:grpSpPr>
          <p:sp>
            <p:nvSpPr>
              <p:cNvPr id="40" name="Freeform 32">
                <a:extLst>
                  <a:ext uri="{FF2B5EF4-FFF2-40B4-BE49-F238E27FC236}">
                    <a16:creationId xmlns:a16="http://schemas.microsoft.com/office/drawing/2014/main" id="{35DBF60D-3697-D77E-89EA-0E416140CC0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1" name="Freeform 33">
                <a:extLst>
                  <a:ext uri="{FF2B5EF4-FFF2-40B4-BE49-F238E27FC236}">
                    <a16:creationId xmlns:a16="http://schemas.microsoft.com/office/drawing/2014/main" id="{07B620CC-BFF8-1285-71C1-BF6172934ED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185477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27B41B-37DC-8B1E-FD2D-CBAAD82E1768}"/>
              </a:ext>
            </a:extLst>
          </p:cNvPr>
          <p:cNvSpPr>
            <a:spLocks noGrp="1"/>
          </p:cNvSpPr>
          <p:nvPr>
            <p:ph type="sldNum" sz="quarter" idx="12"/>
          </p:nvPr>
        </p:nvSpPr>
        <p:spPr/>
        <p:txBody>
          <a:bodyPr/>
          <a:lstStyle/>
          <a:p>
            <a:fld id="{0885F5B2-48F7-4F18-A961-C29AAE44EB58}" type="slidenum">
              <a:rPr lang="en-US" smtClean="0"/>
              <a:pPr/>
              <a:t>9</a:t>
            </a:fld>
            <a:endParaRPr lang="en-US" dirty="0"/>
          </a:p>
        </p:txBody>
      </p:sp>
      <p:sp>
        <p:nvSpPr>
          <p:cNvPr id="3" name="Title 2">
            <a:extLst>
              <a:ext uri="{FF2B5EF4-FFF2-40B4-BE49-F238E27FC236}">
                <a16:creationId xmlns:a16="http://schemas.microsoft.com/office/drawing/2014/main" id="{9EFBC818-E43A-3C10-A0EB-9D315204391D}"/>
              </a:ext>
            </a:extLst>
          </p:cNvPr>
          <p:cNvSpPr>
            <a:spLocks noGrp="1"/>
          </p:cNvSpPr>
          <p:nvPr>
            <p:ph type="title"/>
          </p:nvPr>
        </p:nvSpPr>
        <p:spPr/>
        <p:txBody>
          <a:bodyPr/>
          <a:lstStyle/>
          <a:p>
            <a:r>
              <a:rPr lang="en-US" dirty="0"/>
              <a:t>Full Platform View</a:t>
            </a:r>
          </a:p>
        </p:txBody>
      </p:sp>
    </p:spTree>
    <p:extLst>
      <p:ext uri="{BB962C8B-B14F-4D97-AF65-F5344CB8AC3E}">
        <p14:creationId xmlns:p14="http://schemas.microsoft.com/office/powerpoint/2010/main" val="36035568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radata">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t"/>
      <a:lstStyle>
        <a:defPPr algn="l">
          <a:spcAft>
            <a:spcPts val="800"/>
          </a:spcAft>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spcAft>
            <a:spcPts val="800"/>
          </a:spcAft>
          <a:defRPr/>
        </a:defPPr>
      </a:lstStyle>
    </a:txDef>
  </a:objectDefaults>
  <a:extraClrSchemeLst/>
  <a:custClrLst>
    <a:custClr name="383838">
      <a:srgbClr val="383838"/>
    </a:custClr>
    <a:custClr name="565656">
      <a:srgbClr val="565656"/>
    </a:custClr>
    <a:custClr name="6c6c6c">
      <a:srgbClr val="6C6C6C"/>
    </a:custClr>
    <a:custClr name="888888">
      <a:srgbClr val="888888"/>
    </a:custClr>
    <a:custClr name="a6a6a6">
      <a:srgbClr val="A6A6A6"/>
    </a:custClr>
    <a:custClr name="c4c4c4">
      <a:srgbClr val="C4C4C4"/>
    </a:custClr>
    <a:custClr name="e1e1e1">
      <a:srgbClr val="E1E1E1"/>
    </a:custClr>
    <a:custClr name="f3f3f3">
      <a:srgbClr val="F3F3F3"/>
    </a:custClr>
  </a:custClrLst>
  <a:extLst>
    <a:ext uri="{05A4C25C-085E-4340-85A3-A5531E510DB2}">
      <thm15:themeFamily xmlns:thm15="http://schemas.microsoft.com/office/thememl/2012/main" name="ter_ppt_template_230801.potx" id="{68641B98-514F-1D41-8D6D-B3CE0A1E7DF3}" vid="{E11A36CB-027A-6941-85E2-1427F5390006}"/>
    </a:ext>
  </a:extLst>
</a:theme>
</file>

<file path=ppt/theme/theme2.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Teradata</Template>
  <TotalTime>842</TotalTime>
  <Words>5054</Words>
  <Application>Microsoft Office PowerPoint</Application>
  <PresentationFormat>Widescreen</PresentationFormat>
  <Paragraphs>435</Paragraphs>
  <Slides>48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Inter Light</vt:lpstr>
      <vt:lpstr>Microsoft Sans Serif</vt:lpstr>
      <vt:lpstr>Inter</vt:lpstr>
      <vt:lpstr>Arial</vt:lpstr>
      <vt:lpstr>Calibri</vt:lpstr>
      <vt:lpstr>Inter SemiBold</vt:lpstr>
      <vt:lpstr>Teradata</vt:lpstr>
      <vt:lpstr>Teradata Vantage Health Check</vt:lpstr>
      <vt:lpstr>Agenda: Vantage Health Check (VHC)</vt:lpstr>
      <vt:lpstr>Vantage Health Check - Overview</vt:lpstr>
      <vt:lpstr>Vantage Health Check (VHC) - Overview</vt:lpstr>
      <vt:lpstr>VHC on a page -- {{val:vhc--intro.csv[1:2]}}: {{val:vhc--intro.csv[1:1]}}</vt:lpstr>
      <vt:lpstr>System Health</vt:lpstr>
      <vt:lpstr>Key System Metrics</vt:lpstr>
      <vt:lpstr>PowerPoint Presentation</vt:lpstr>
      <vt:lpstr>Full Platform View</vt:lpstr>
      <vt:lpstr>System CPU Usage </vt:lpstr>
      <vt:lpstr>System CPU Usage - HeatMaps </vt:lpstr>
      <vt:lpstr>System Peak CPU Usage - HeatMaps </vt:lpstr>
      <vt:lpstr>System IO Busy</vt:lpstr>
      <vt:lpstr>System IO Busy – HeatMaps</vt:lpstr>
      <vt:lpstr>PowerPoint Presentation</vt:lpstr>
      <vt:lpstr>System CPU Usage</vt:lpstr>
      <vt:lpstr>System CPU Usage - HeatMaps </vt:lpstr>
      <vt:lpstr>System IO Busy</vt:lpstr>
      <vt:lpstr>System IO Busy – HeatMaps</vt:lpstr>
      <vt:lpstr>Workload Health</vt:lpstr>
      <vt:lpstr>Concurrency Levels</vt:lpstr>
      <vt:lpstr>Daily Activity Throughput</vt:lpstr>
      <vt:lpstr>Daily Data Transfers</vt:lpstr>
      <vt:lpstr>JOIN Frequency</vt:lpstr>
      <vt:lpstr>Allocation by Top 50 Databases – CPU</vt:lpstr>
      <vt:lpstr>Allocation by Top 50 Databases – IO Count</vt:lpstr>
      <vt:lpstr>Allocation by Top 50 Databases – IO GB / Throughput</vt:lpstr>
      <vt:lpstr>Applications and Data Extracts</vt:lpstr>
      <vt:lpstr>Feature Usage</vt:lpstr>
      <vt:lpstr>Feature Usage – Top 25 by Frequency</vt:lpstr>
      <vt:lpstr>Feature Usage – Top 25 by CPU  </vt:lpstr>
      <vt:lpstr>Feature Usage – By Subcategory</vt:lpstr>
      <vt:lpstr>Feature Usage – By Solution Type</vt:lpstr>
      <vt:lpstr>Feature Usage – By Objective</vt:lpstr>
      <vt:lpstr>ClearScape Feature Usage by Frequency</vt:lpstr>
      <vt:lpstr>ClearScape Feature Usage By Sub-Category</vt:lpstr>
      <vt:lpstr>ClearScape Statement Count &amp; CPU By Date</vt:lpstr>
      <vt:lpstr>Feature Usage – Unused Features </vt:lpstr>
      <vt:lpstr>Object Health</vt:lpstr>
      <vt:lpstr>Databases with Most Frequent INSERTS/UPDATES/DELETES</vt:lpstr>
      <vt:lpstr>Disk Consumption: Top 25 Largest Databases</vt:lpstr>
      <vt:lpstr>Constraint Analysis</vt:lpstr>
      <vt:lpstr>Constraint Analysis</vt:lpstr>
      <vt:lpstr>PowerPoint Presentation</vt:lpstr>
      <vt:lpstr>Next Steps &amp; Recommendations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Before you begin: Inter typeface test</dc:title>
  <dc:subject/>
  <dc:creator>Tonnu, Chanel</dc:creator>
  <cp:keywords/>
  <dc:description/>
  <cp:lastModifiedBy>Munir, Hassan</cp:lastModifiedBy>
  <cp:revision>125</cp:revision>
  <dcterms:created xsi:type="dcterms:W3CDTF">2023-09-29T21:44:38Z</dcterms:created>
  <dcterms:modified xsi:type="dcterms:W3CDTF">2024-07-29T09:49:20Z</dcterms:modified>
  <cp:category/>
</cp:coreProperties>
</file>